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8" r:id="rId9"/>
    <p:sldId id="261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6E7CB-0FA1-1B46-8030-D91EB2D0AA6E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EE66-5716-FC4D-B408-1485CBD6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88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41BF-20CD-8149-BBD4-577371A5EE84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26-7CBC-344A-8670-744D1322C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26-7CBC-344A-8670-744D1322C0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2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974E41-A52A-E043-96E8-C14F67717107}" type="datetimeFigureOut">
              <a:rPr lang="en-US" smtClean="0"/>
              <a:t>9/12/16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C5CB1B1-032A-9641-B974-7C9B8B1709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HeTkT5-w5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19" y="4624668"/>
            <a:ext cx="4033447" cy="2233332"/>
          </a:xfrm>
        </p:spPr>
        <p:txBody>
          <a:bodyPr>
            <a:normAutofit/>
          </a:bodyPr>
          <a:lstStyle/>
          <a:p>
            <a:r>
              <a:rPr lang="en-US" dirty="0" smtClean="0"/>
              <a:t>Unit #1:  Immigration, </a:t>
            </a:r>
            <a:br>
              <a:rPr lang="en-US" dirty="0" smtClean="0"/>
            </a:br>
            <a:r>
              <a:rPr lang="en-US" dirty="0" smtClean="0"/>
              <a:t>Industrialization &amp; Progressives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3782" y="4753134"/>
            <a:ext cx="3955417" cy="1644226"/>
          </a:xfrm>
        </p:spPr>
        <p:txBody>
          <a:bodyPr>
            <a:noAutofit/>
          </a:bodyPr>
          <a:lstStyle/>
          <a:p>
            <a:r>
              <a:rPr lang="en-US" sz="2000" dirty="0" smtClean="0"/>
              <a:t>***</a:t>
            </a:r>
            <a:r>
              <a:rPr lang="en-US" sz="2000" b="1" dirty="0" smtClean="0">
                <a:solidFill>
                  <a:schemeClr val="accent4"/>
                </a:solidFill>
              </a:rPr>
              <a:t>Laissez Faire - theory that government stays out of business affairs</a:t>
            </a:r>
          </a:p>
          <a:p>
            <a:r>
              <a:rPr lang="en-US" sz="2000" b="1" dirty="0" smtClean="0">
                <a:solidFill>
                  <a:schemeClr val="accent4"/>
                </a:solidFill>
              </a:rPr>
              <a:t>*** Gilded Age – boom of industry but not hid some underlying problems</a:t>
            </a:r>
            <a:endParaRPr lang="en-US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9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9" y="1165369"/>
            <a:ext cx="7973789" cy="569263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Progressivism</a:t>
            </a:r>
            <a:r>
              <a:rPr lang="en-US" dirty="0" smtClean="0"/>
              <a:t> – movement seeking to return control of gov’t to the people, restore economic opportunities &amp; correct injustices in American life</a:t>
            </a:r>
          </a:p>
          <a:p>
            <a:r>
              <a:rPr lang="en-US" dirty="0" smtClean="0"/>
              <a:t>4 Goals: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Protecting Social Welfare</a:t>
            </a:r>
          </a:p>
          <a:p>
            <a:pPr lvl="3"/>
            <a:r>
              <a:rPr lang="en-US" dirty="0" smtClean="0"/>
              <a:t>Settlement houses, YMCA, Salvation Army, No child labor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Promoting Moral Improvement</a:t>
            </a:r>
          </a:p>
          <a:p>
            <a:pPr lvl="3"/>
            <a:r>
              <a:rPr lang="en-US" dirty="0" smtClean="0"/>
              <a:t>Temperance Movement, Prohibition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Creating Economic Reform</a:t>
            </a:r>
          </a:p>
          <a:p>
            <a:pPr lvl="3"/>
            <a:r>
              <a:rPr lang="en-US" dirty="0" smtClean="0"/>
              <a:t>Panic of 1893 – railroads caused banks </a:t>
            </a:r>
            <a:r>
              <a:rPr lang="en-US" smtClean="0"/>
              <a:t>to close</a:t>
            </a:r>
            <a:endParaRPr lang="en-US" dirty="0" smtClean="0"/>
          </a:p>
          <a:p>
            <a:pPr lvl="3"/>
            <a:r>
              <a:rPr lang="en-US" dirty="0" smtClean="0"/>
              <a:t>Socialism, Muckrakers (journalists who wrote about corruption in business &amp; </a:t>
            </a:r>
            <a:r>
              <a:rPr lang="en-US" dirty="0" err="1" smtClean="0"/>
              <a:t>govt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Upton Sinclair- “The Jungle”- Pure Food &amp; Drug Act, Meat Inspection Act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dirty="0" smtClean="0"/>
              <a:t>Foster Efficiency – </a:t>
            </a:r>
          </a:p>
          <a:p>
            <a:pPr lvl="3"/>
            <a:r>
              <a:rPr lang="en-US" dirty="0" smtClean="0"/>
              <a:t>Scientific management – using science to increase efficiency in the workplace</a:t>
            </a:r>
          </a:p>
          <a:p>
            <a:pPr lvl="3"/>
            <a:r>
              <a:rPr lang="en-US" dirty="0" smtClean="0"/>
              <a:t>Ford Motor Company- $5/day wage, 8 hour day (2x other workers in US)</a:t>
            </a:r>
          </a:p>
          <a:p>
            <a:pPr marL="6858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9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425" y="1243933"/>
            <a:ext cx="8013070" cy="54471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Early Changes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Munn </a:t>
            </a:r>
            <a:r>
              <a:rPr lang="en-US" b="1" dirty="0"/>
              <a:t>vs. Illinois</a:t>
            </a:r>
            <a:r>
              <a:rPr lang="en-US" dirty="0"/>
              <a:t>- 1877</a:t>
            </a:r>
          </a:p>
          <a:p>
            <a:pPr lvl="1"/>
            <a:r>
              <a:rPr lang="en-US" dirty="0"/>
              <a:t>Sup. Ct. allowed government to regulate private industry </a:t>
            </a:r>
          </a:p>
          <a:p>
            <a:r>
              <a:rPr lang="en-US" b="1" dirty="0"/>
              <a:t>Interstate Commerce Act</a:t>
            </a:r>
            <a:r>
              <a:rPr lang="en-US" dirty="0"/>
              <a:t>- 1886</a:t>
            </a:r>
          </a:p>
          <a:p>
            <a:pPr lvl="1"/>
            <a:r>
              <a:rPr lang="en-US" dirty="0"/>
              <a:t>Sup. Ct. ruled that states </a:t>
            </a:r>
            <a:r>
              <a:rPr lang="en-US" dirty="0" smtClean="0"/>
              <a:t>could </a:t>
            </a:r>
            <a:r>
              <a:rPr lang="en-US" dirty="0"/>
              <a:t>set rates on inter-state commerce</a:t>
            </a:r>
          </a:p>
          <a:p>
            <a:pPr lvl="2"/>
            <a:r>
              <a:rPr lang="en-US" dirty="0"/>
              <a:t>ICC set up to supervise RR activities by a committee of 5 members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Empower the People:</a:t>
            </a:r>
          </a:p>
          <a:p>
            <a:r>
              <a:rPr lang="en-US" u="sng" dirty="0" smtClean="0"/>
              <a:t>Initiative</a:t>
            </a:r>
            <a:r>
              <a:rPr lang="en-US" dirty="0" smtClean="0"/>
              <a:t> – a bill on the voting ballot that is originated by the people, rather than the lawmakers</a:t>
            </a:r>
          </a:p>
          <a:p>
            <a:r>
              <a:rPr lang="en-US" u="sng" dirty="0" smtClean="0"/>
              <a:t>Referendum</a:t>
            </a:r>
            <a:r>
              <a:rPr lang="en-US" dirty="0" smtClean="0"/>
              <a:t> – voters are allowed to approve or reject a law that the legislature has passed </a:t>
            </a:r>
          </a:p>
          <a:p>
            <a:r>
              <a:rPr lang="en-US" u="sng" dirty="0" smtClean="0"/>
              <a:t>Recall</a:t>
            </a:r>
            <a:r>
              <a:rPr lang="en-US" dirty="0" smtClean="0"/>
              <a:t> – the voters have the opportunity to reject &amp; remove an elected official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8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982" y="1261028"/>
            <a:ext cx="7765805" cy="5364553"/>
          </a:xfrm>
        </p:spPr>
        <p:txBody>
          <a:bodyPr/>
          <a:lstStyle/>
          <a:p>
            <a:r>
              <a:rPr lang="en-US" b="1" dirty="0"/>
              <a:t>Pendleton</a:t>
            </a:r>
            <a:r>
              <a:rPr lang="en-US" dirty="0"/>
              <a:t> </a:t>
            </a:r>
            <a:r>
              <a:rPr lang="en-US" b="1" dirty="0"/>
              <a:t>Civil Service Reform </a:t>
            </a:r>
            <a:r>
              <a:rPr lang="en-US" b="1" dirty="0" smtClean="0"/>
              <a:t>Act</a:t>
            </a:r>
            <a:r>
              <a:rPr lang="en-US" dirty="0" smtClean="0"/>
              <a:t> (1883) – established </a:t>
            </a:r>
            <a:r>
              <a:rPr lang="en-US" dirty="0"/>
              <a:t>that positions within the federal government should be awarded on the basis of merit instead of political affiliation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1913 – Progressive (graduated) Income Tax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1913 – Direction Election of Senators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Amendment – 1919 - Prohibition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–  1920 -  Women’s Suffrage</a:t>
            </a:r>
          </a:p>
        </p:txBody>
      </p:sp>
    </p:spTree>
    <p:extLst>
      <p:ext uri="{BB962C8B-B14F-4D97-AF65-F5344CB8AC3E}">
        <p14:creationId xmlns:p14="http://schemas.microsoft.com/office/powerpoint/2010/main" val="20162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&amp;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06" y="1343860"/>
            <a:ext cx="7845181" cy="5227491"/>
          </a:xfrm>
        </p:spPr>
        <p:txBody>
          <a:bodyPr>
            <a:normAutofit/>
          </a:bodyPr>
          <a:lstStyle/>
          <a:p>
            <a:r>
              <a:rPr lang="en-US" dirty="0" smtClean="0"/>
              <a:t>Jim Crow Laws – state laws permitting segregation (separating whites and blacks) in public &amp; private facilities</a:t>
            </a:r>
          </a:p>
          <a:p>
            <a:r>
              <a:rPr lang="en-US" dirty="0" smtClean="0"/>
              <a:t>Voting restrictions based on race-</a:t>
            </a:r>
          </a:p>
          <a:p>
            <a:pPr lvl="1"/>
            <a:r>
              <a:rPr lang="en-US" u="sng" dirty="0" smtClean="0"/>
              <a:t>Literacy tests</a:t>
            </a:r>
          </a:p>
          <a:p>
            <a:pPr lvl="1"/>
            <a:r>
              <a:rPr lang="en-US" u="sng" dirty="0" smtClean="0"/>
              <a:t>Poll taxes </a:t>
            </a:r>
            <a:r>
              <a:rPr lang="en-US" dirty="0" smtClean="0"/>
              <a:t>– pay to vote</a:t>
            </a:r>
          </a:p>
          <a:p>
            <a:pPr lvl="1"/>
            <a:r>
              <a:rPr lang="en-US" u="sng" dirty="0" smtClean="0"/>
              <a:t>Grandfather clauses </a:t>
            </a:r>
            <a:r>
              <a:rPr lang="en-US" dirty="0" smtClean="0"/>
              <a:t>– he could vote if his father or grandfather had been eligible to vote before January 1, 1867</a:t>
            </a:r>
          </a:p>
          <a:p>
            <a:r>
              <a:rPr lang="en-US" dirty="0" smtClean="0"/>
              <a:t>Early Civil Rights leaders:</a:t>
            </a:r>
          </a:p>
          <a:p>
            <a:pPr lvl="1"/>
            <a:r>
              <a:rPr lang="en-US" b="1" dirty="0" smtClean="0"/>
              <a:t>Booker T. Washington </a:t>
            </a:r>
            <a:r>
              <a:rPr lang="en-US" dirty="0" smtClean="0"/>
              <a:t>– promoted practical skills, such as agriculture or mechanical work, created the Tuskegee Institute</a:t>
            </a:r>
          </a:p>
          <a:p>
            <a:pPr lvl="1"/>
            <a:r>
              <a:rPr lang="en-US" b="1" dirty="0" smtClean="0"/>
              <a:t>W.E.B. </a:t>
            </a:r>
            <a:r>
              <a:rPr lang="en-US" b="1" dirty="0" smtClean="0"/>
              <a:t>Du Bois </a:t>
            </a:r>
            <a:r>
              <a:rPr lang="en-US" dirty="0" smtClean="0"/>
              <a:t>– talented 10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to lead blacks, educate the most talented &amp; lead the group</a:t>
            </a:r>
          </a:p>
          <a:p>
            <a:pPr lvl="2"/>
            <a:r>
              <a:rPr lang="en-US" dirty="0" smtClean="0"/>
              <a:t>Founded the </a:t>
            </a:r>
            <a:r>
              <a:rPr lang="en-US" b="1" dirty="0" smtClean="0"/>
              <a:t>Niagara </a:t>
            </a:r>
            <a:r>
              <a:rPr lang="en-US" b="1" dirty="0"/>
              <a:t>Movement</a:t>
            </a:r>
            <a:r>
              <a:rPr lang="en-US" dirty="0"/>
              <a:t> </a:t>
            </a:r>
            <a:r>
              <a:rPr lang="en-US" dirty="0" smtClean="0"/>
              <a:t>– 1905,  named </a:t>
            </a:r>
            <a:r>
              <a:rPr lang="en-US" dirty="0"/>
              <a:t>for the "mighty current" of change the group wanted to </a:t>
            </a:r>
            <a:r>
              <a:rPr lang="en-US" dirty="0" smtClean="0"/>
              <a:t>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&amp;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10" y="1290777"/>
            <a:ext cx="7556313" cy="4627138"/>
          </a:xfrm>
        </p:spPr>
        <p:txBody>
          <a:bodyPr/>
          <a:lstStyle/>
          <a:p>
            <a:r>
              <a:rPr lang="en-US" b="1" dirty="0" smtClean="0"/>
              <a:t>Marcus Garvey- </a:t>
            </a:r>
            <a:r>
              <a:rPr lang="en-US" dirty="0" smtClean="0"/>
              <a:t>founded the Universal Negro Improvement Association, encouraged black to move back to Africa &amp; create a great kingdom</a:t>
            </a:r>
            <a:endParaRPr lang="en-US" b="1" dirty="0" smtClean="0"/>
          </a:p>
          <a:p>
            <a:r>
              <a:rPr lang="en-US" b="1" dirty="0" smtClean="0"/>
              <a:t>NAACP</a:t>
            </a:r>
            <a:r>
              <a:rPr lang="en-US" dirty="0" smtClean="0"/>
              <a:t> - National </a:t>
            </a:r>
            <a:r>
              <a:rPr lang="en-US" dirty="0"/>
              <a:t>Association for the Advancement of Colored People, is a civil rights organization founded in 1909 to fight prejudice, lynching, and Jim Crow segregation, and to work for the betterment of "people of color." </a:t>
            </a:r>
            <a:endParaRPr lang="en-US" dirty="0" smtClean="0"/>
          </a:p>
          <a:p>
            <a:pPr lvl="1"/>
            <a:r>
              <a:rPr lang="en-US" dirty="0" smtClean="0"/>
              <a:t>W</a:t>
            </a:r>
            <a:r>
              <a:rPr lang="en-US" dirty="0"/>
              <a:t>. E.B. </a:t>
            </a:r>
            <a:r>
              <a:rPr lang="en-US" dirty="0" smtClean="0"/>
              <a:t>Du Bois </a:t>
            </a:r>
            <a:r>
              <a:rPr lang="en-US" dirty="0" smtClean="0"/>
              <a:t>&amp; </a:t>
            </a:r>
            <a:r>
              <a:rPr lang="en-US" dirty="0"/>
              <a:t>Ida B. Wells were among the original </a:t>
            </a:r>
            <a:r>
              <a:rPr lang="en-US" dirty="0" smtClean="0"/>
              <a:t>founders</a:t>
            </a:r>
          </a:p>
          <a:p>
            <a:r>
              <a:rPr lang="en-US" dirty="0" smtClean="0"/>
              <a:t>Charles Eastman – Native American civil rights leader, founder of the Boy Scouts, began 32 chapters of the YMCA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1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Era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62" y="1377080"/>
            <a:ext cx="7852225" cy="5169613"/>
          </a:xfrm>
        </p:spPr>
        <p:txBody>
          <a:bodyPr/>
          <a:lstStyle/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– Teddy Roosevelt (R) – youngest president to hold office after McKinley was assassinated</a:t>
            </a:r>
          </a:p>
          <a:p>
            <a:pPr lvl="1"/>
            <a:r>
              <a:rPr lang="en-US" dirty="0" smtClean="0"/>
              <a:t>Known as the “Progressive President”</a:t>
            </a:r>
            <a:r>
              <a:rPr lang="en-US" dirty="0"/>
              <a:t> </a:t>
            </a:r>
            <a:r>
              <a:rPr lang="en-US" dirty="0" smtClean="0"/>
              <a:t>– “Trust Buster” </a:t>
            </a:r>
          </a:p>
          <a:p>
            <a:pPr lvl="1"/>
            <a:r>
              <a:rPr lang="en-US" dirty="0" smtClean="0"/>
              <a:t>“Square Deal” – believed in good &amp; bad trusts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– William Howard Taft (R) – picked by TR</a:t>
            </a:r>
          </a:p>
          <a:p>
            <a:pPr lvl="1"/>
            <a:r>
              <a:rPr lang="en-US" dirty="0" smtClean="0"/>
              <a:t>Broke up more trusts than TR</a:t>
            </a:r>
          </a:p>
          <a:p>
            <a:pPr lvl="1"/>
            <a:r>
              <a:rPr lang="en-US" dirty="0" smtClean="0"/>
              <a:t>Angered TR when he broke up “good trusts”</a:t>
            </a:r>
          </a:p>
          <a:p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– Woodrow Wilson (D) – </a:t>
            </a:r>
          </a:p>
          <a:p>
            <a:pPr lvl="1"/>
            <a:r>
              <a:rPr lang="en-US" dirty="0" smtClean="0"/>
              <a:t>Republicans split during election – Republicans (Taft) vs. Bull Moose (TR)</a:t>
            </a:r>
          </a:p>
          <a:p>
            <a:pPr lvl="1"/>
            <a:r>
              <a:rPr lang="en-US" dirty="0" smtClean="0"/>
              <a:t>Created Federal Reserve System</a:t>
            </a:r>
          </a:p>
          <a:p>
            <a:pPr lvl="1"/>
            <a:r>
              <a:rPr lang="en-US" dirty="0" smtClean="0"/>
              <a:t>Graduated Income Tax</a:t>
            </a:r>
          </a:p>
          <a:p>
            <a:pPr lvl="1"/>
            <a:r>
              <a:rPr lang="en-US" dirty="0" smtClean="0"/>
              <a:t>Women’s suffrage attained during presidency</a:t>
            </a:r>
          </a:p>
        </p:txBody>
      </p:sp>
    </p:spTree>
    <p:extLst>
      <p:ext uri="{BB962C8B-B14F-4D97-AF65-F5344CB8AC3E}">
        <p14:creationId xmlns:p14="http://schemas.microsoft.com/office/powerpoint/2010/main" val="149273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88070"/>
            <a:ext cx="7556313" cy="707078"/>
          </a:xfrm>
        </p:spPr>
        <p:txBody>
          <a:bodyPr/>
          <a:lstStyle/>
          <a:p>
            <a:r>
              <a:rPr lang="en-US" dirty="0" smtClean="0"/>
              <a:t>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46" y="874027"/>
            <a:ext cx="8369548" cy="5983973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The recovery period after the Civil War led to increased industrialization.</a:t>
            </a:r>
          </a:p>
          <a:p>
            <a:r>
              <a:rPr lang="en-US" sz="3100" dirty="0" smtClean="0"/>
              <a:t>Abundance of Natural Resources</a:t>
            </a:r>
          </a:p>
          <a:p>
            <a:pPr lvl="1"/>
            <a:r>
              <a:rPr lang="en-US" sz="2300" dirty="0" smtClean="0"/>
              <a:t>Coal, Iron, Steel, Oil </a:t>
            </a:r>
          </a:p>
          <a:p>
            <a:r>
              <a:rPr lang="en-US" sz="2600" b="1" dirty="0" smtClean="0"/>
              <a:t>Capitalism</a:t>
            </a:r>
            <a:r>
              <a:rPr lang="en-US" sz="2600" dirty="0" smtClean="0"/>
              <a:t>- </a:t>
            </a:r>
            <a:r>
              <a:rPr lang="en-US" sz="2300" dirty="0"/>
              <a:t>an economic and political system in which a country's trade and industry are controlled by private owners for profit, rather than by the state.</a:t>
            </a:r>
            <a:endParaRPr lang="en-US" sz="2600" dirty="0" smtClean="0"/>
          </a:p>
          <a:p>
            <a:r>
              <a:rPr lang="en-US" sz="3100" u="sng" dirty="0" smtClean="0"/>
              <a:t>Rise of big business</a:t>
            </a:r>
            <a:r>
              <a:rPr lang="en-US" sz="3100" dirty="0" smtClean="0"/>
              <a:t>: New inventions &amp; corporations</a:t>
            </a:r>
          </a:p>
          <a:p>
            <a:pPr lvl="1"/>
            <a:r>
              <a:rPr lang="en-US" sz="2300" dirty="0" smtClean="0"/>
              <a:t>Railroad- </a:t>
            </a:r>
            <a:r>
              <a:rPr lang="en-US" sz="2300" b="1" dirty="0" smtClean="0"/>
              <a:t>Cornelius Vanderbilt</a:t>
            </a:r>
          </a:p>
          <a:p>
            <a:pPr lvl="2"/>
            <a:r>
              <a:rPr lang="en-US" sz="2300" dirty="0" smtClean="0"/>
              <a:t>RRs later suggested time zones</a:t>
            </a:r>
          </a:p>
          <a:p>
            <a:pPr lvl="1"/>
            <a:r>
              <a:rPr lang="en-US" sz="2300" dirty="0" smtClean="0"/>
              <a:t>Steel- </a:t>
            </a:r>
            <a:r>
              <a:rPr lang="en-US" sz="2300" b="1" dirty="0" smtClean="0"/>
              <a:t>Andrew Carnegie</a:t>
            </a:r>
          </a:p>
          <a:p>
            <a:pPr lvl="2"/>
            <a:r>
              <a:rPr lang="en-US" sz="2300" b="1" dirty="0" smtClean="0"/>
              <a:t>Social Darwinism- </a:t>
            </a:r>
            <a:r>
              <a:rPr lang="en-US" sz="2300" dirty="0" smtClean="0"/>
              <a:t>“natural selection,” supported his ideas of competition, hard-work &amp; responsibility</a:t>
            </a:r>
            <a:endParaRPr lang="en-US" sz="2300" b="1" dirty="0" smtClean="0"/>
          </a:p>
          <a:p>
            <a:pPr lvl="1"/>
            <a:r>
              <a:rPr lang="en-US" sz="2300" dirty="0" smtClean="0"/>
              <a:t>Oil- </a:t>
            </a:r>
            <a:r>
              <a:rPr lang="en-US" sz="2300" b="1" dirty="0" smtClean="0"/>
              <a:t>John D. Rockefeller</a:t>
            </a:r>
          </a:p>
          <a:p>
            <a:pPr lvl="2"/>
            <a:r>
              <a:rPr lang="en-US" sz="2300" b="1" dirty="0" smtClean="0"/>
              <a:t>Trusts- </a:t>
            </a:r>
            <a:r>
              <a:rPr lang="en-US" sz="2300" dirty="0"/>
              <a:t>Firms or corporations that combine for the purpose of reducing competition and controlling prices </a:t>
            </a:r>
            <a:r>
              <a:rPr lang="en-US" sz="2300" dirty="0" smtClean="0"/>
              <a:t>Banking/investment</a:t>
            </a:r>
          </a:p>
          <a:p>
            <a:pPr lvl="2"/>
            <a:r>
              <a:rPr lang="en-US" sz="2300" b="1" dirty="0" smtClean="0"/>
              <a:t>J. P. Morgan- </a:t>
            </a:r>
            <a:r>
              <a:rPr lang="en-US" sz="2300" dirty="0" smtClean="0"/>
              <a:t>invested in inventions &amp; corporations,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billion dollar company (US Steel)</a:t>
            </a:r>
            <a:endParaRPr lang="en-US" sz="2300" b="1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597" y="3098000"/>
            <a:ext cx="1069198" cy="1069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2414" y="4364462"/>
            <a:ext cx="1694959" cy="110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7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98" y="1269880"/>
            <a:ext cx="7834489" cy="532572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New businesses needed workers-</a:t>
            </a:r>
          </a:p>
          <a:p>
            <a:pPr lvl="1"/>
            <a:r>
              <a:rPr lang="en-US" sz="2000" dirty="0"/>
              <a:t>Emigrants- farmers moving to the city</a:t>
            </a:r>
          </a:p>
          <a:p>
            <a:pPr lvl="1"/>
            <a:r>
              <a:rPr lang="en-US" sz="2000" dirty="0"/>
              <a:t>Immigrants- from other </a:t>
            </a:r>
            <a:r>
              <a:rPr lang="en-US" sz="2000" dirty="0" smtClean="0"/>
              <a:t>countries</a:t>
            </a:r>
          </a:p>
          <a:p>
            <a:r>
              <a:rPr lang="en-US" sz="2200" dirty="0" smtClean="0"/>
              <a:t>Old Immigrants- north &amp; west Europe, especially 1860s-1890s</a:t>
            </a:r>
          </a:p>
          <a:p>
            <a:r>
              <a:rPr lang="en-US" sz="2200" dirty="0" smtClean="0"/>
              <a:t>New Immigrants- mainly southern &amp; eastern Europe, Asia, 1890s-1920s, </a:t>
            </a:r>
          </a:p>
          <a:p>
            <a:pPr lvl="1"/>
            <a:r>
              <a:rPr lang="en-US" dirty="0" smtClean="0"/>
              <a:t>Various push/pull factors</a:t>
            </a:r>
          </a:p>
          <a:p>
            <a:pPr lvl="1"/>
            <a:r>
              <a:rPr lang="en-US" b="1" dirty="0" smtClean="0"/>
              <a:t>Assimilation</a:t>
            </a:r>
            <a:r>
              <a:rPr lang="en-US" dirty="0" smtClean="0"/>
              <a:t> theories:</a:t>
            </a:r>
          </a:p>
          <a:p>
            <a:pPr lvl="2"/>
            <a:r>
              <a:rPr lang="en-US" b="1" dirty="0" smtClean="0"/>
              <a:t>Melting Pot</a:t>
            </a:r>
            <a:r>
              <a:rPr lang="en-US" dirty="0" smtClean="0"/>
              <a:t>- blending</a:t>
            </a:r>
          </a:p>
          <a:p>
            <a:pPr lvl="2"/>
            <a:r>
              <a:rPr lang="en-US" b="1" dirty="0" smtClean="0"/>
              <a:t>Salad Bowl</a:t>
            </a:r>
            <a:r>
              <a:rPr lang="en-US" dirty="0" smtClean="0"/>
              <a:t>- things stay the same </a:t>
            </a:r>
          </a:p>
          <a:p>
            <a:r>
              <a:rPr lang="en-US" b="1" dirty="0" smtClean="0"/>
              <a:t>Nativism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Anti-immigrant ideas</a:t>
            </a:r>
          </a:p>
          <a:p>
            <a:pPr lvl="1"/>
            <a:r>
              <a:rPr lang="en-US" dirty="0" smtClean="0"/>
              <a:t>Believed “native born” white Americans were superior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780" y="4080895"/>
            <a:ext cx="3044757" cy="19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4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82" y="1164848"/>
            <a:ext cx="7556313" cy="53789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Immigration Stations:  </a:t>
            </a:r>
            <a:endParaRPr lang="en-US" dirty="0" smtClean="0"/>
          </a:p>
          <a:p>
            <a:pPr lvl="1"/>
            <a:r>
              <a:rPr lang="en-US" dirty="0" smtClean="0"/>
              <a:t>had </a:t>
            </a:r>
            <a:r>
              <a:rPr lang="en-US" dirty="0"/>
              <a:t>to pass inspections, </a:t>
            </a:r>
            <a:r>
              <a:rPr lang="en-US" dirty="0" smtClean="0"/>
              <a:t>pass literacy tests in native languages, had to have $25, prove they were able to work</a:t>
            </a:r>
            <a:endParaRPr lang="en-US" dirty="0"/>
          </a:p>
          <a:p>
            <a:pPr lvl="1"/>
            <a:r>
              <a:rPr lang="en-US" b="1" dirty="0"/>
              <a:t>Ellis Island</a:t>
            </a:r>
            <a:r>
              <a:rPr lang="en-US" dirty="0"/>
              <a:t>- </a:t>
            </a:r>
            <a:r>
              <a:rPr lang="en-US" dirty="0" smtClean="0"/>
              <a:t>east coast of the US, NYC</a:t>
            </a:r>
          </a:p>
          <a:p>
            <a:pPr lvl="2"/>
            <a:r>
              <a:rPr lang="en-US" dirty="0" smtClean="0"/>
              <a:t>16M – at peak 11,000 per day!</a:t>
            </a:r>
            <a:endParaRPr lang="en-US" dirty="0"/>
          </a:p>
          <a:p>
            <a:pPr lvl="1"/>
            <a:r>
              <a:rPr lang="en-US" b="1" dirty="0"/>
              <a:t>Angel </a:t>
            </a:r>
            <a:r>
              <a:rPr lang="en-US" b="1" dirty="0" smtClean="0"/>
              <a:t>Island</a:t>
            </a:r>
            <a:r>
              <a:rPr lang="en-US" b="1" dirty="0"/>
              <a:t> </a:t>
            </a:r>
            <a:r>
              <a:rPr lang="en-US" dirty="0" smtClean="0"/>
              <a:t>– west coast of the US, San Francisco </a:t>
            </a:r>
          </a:p>
          <a:p>
            <a:r>
              <a:rPr lang="en-US" b="1" dirty="0" smtClean="0"/>
              <a:t>Treatment of Labor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Seamstress- 12 hour day, 6 days a week</a:t>
            </a:r>
          </a:p>
          <a:p>
            <a:pPr lvl="1"/>
            <a:r>
              <a:rPr lang="en-US" dirty="0" smtClean="0"/>
              <a:t>Steel Workers- 7 days a week (swing shift)</a:t>
            </a:r>
          </a:p>
          <a:p>
            <a:pPr lvl="1"/>
            <a:r>
              <a:rPr lang="en-US" dirty="0" smtClean="0"/>
              <a:t>Wages were so low that every member of the family had to work to survive</a:t>
            </a:r>
          </a:p>
          <a:p>
            <a:pPr lvl="2"/>
            <a:r>
              <a:rPr lang="en-US" dirty="0" smtClean="0"/>
              <a:t>Child labor- 25% of boys &amp; 10% of girls under 15 worked</a:t>
            </a:r>
          </a:p>
          <a:p>
            <a:pPr lvl="1"/>
            <a:r>
              <a:rPr lang="en-US" dirty="0" smtClean="0"/>
              <a:t>No vacation time, sick days, unemployment, maternity leave, disability</a:t>
            </a:r>
          </a:p>
          <a:p>
            <a:pPr lvl="1"/>
            <a:r>
              <a:rPr lang="en-US" dirty="0" smtClean="0"/>
              <a:t>Income 1899- </a:t>
            </a:r>
          </a:p>
          <a:p>
            <a:pPr lvl="2"/>
            <a:r>
              <a:rPr lang="en-US" dirty="0" smtClean="0"/>
              <a:t>women &amp; children had average pay of $269/year</a:t>
            </a:r>
          </a:p>
          <a:p>
            <a:pPr lvl="2"/>
            <a:r>
              <a:rPr lang="en-US" dirty="0" smtClean="0"/>
              <a:t>Men’s average pay of $498/year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6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Captains of Industry vs. Robber Barons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70569"/>
          </a:xfrm>
        </p:spPr>
        <p:txBody>
          <a:bodyPr>
            <a:normAutofit/>
          </a:bodyPr>
          <a:lstStyle/>
          <a:p>
            <a:r>
              <a:rPr lang="en-US" b="1" dirty="0" smtClean="0"/>
              <a:t>Monopolies</a:t>
            </a:r>
            <a:r>
              <a:rPr lang="en-US" dirty="0" smtClean="0"/>
              <a:t>- drive out all competition</a:t>
            </a:r>
          </a:p>
          <a:p>
            <a:pPr lvl="1"/>
            <a:r>
              <a:rPr lang="en-US" u="sng" dirty="0" smtClean="0"/>
              <a:t>Vertical Integration</a:t>
            </a:r>
            <a:r>
              <a:rPr lang="en-US" dirty="0" smtClean="0"/>
              <a:t>- own all the means of production to create a product (Andrew Carnegie- 1899, made $23M w/ no income taxes) </a:t>
            </a:r>
          </a:p>
          <a:p>
            <a:pPr lvl="1"/>
            <a:r>
              <a:rPr lang="en-US" u="sng" dirty="0" smtClean="0"/>
              <a:t>Horizontal Integration</a:t>
            </a:r>
            <a:r>
              <a:rPr lang="en-US" dirty="0" smtClean="0"/>
              <a:t>- own all of the companies in an industry (John D. Rockefeller)</a:t>
            </a:r>
          </a:p>
          <a:p>
            <a:r>
              <a:rPr lang="en-US" b="1" dirty="0" smtClean="0"/>
              <a:t>Philanthropy</a:t>
            </a:r>
            <a:r>
              <a:rPr lang="en-US" dirty="0" smtClean="0"/>
              <a:t>- donate to charities</a:t>
            </a:r>
          </a:p>
          <a:p>
            <a:pPr lvl="1"/>
            <a:r>
              <a:rPr lang="en-US" dirty="0" smtClean="0"/>
              <a:t>Examples: Carnegie Hall, Vanderbilt University, Duke University, Stanford University, etc.</a:t>
            </a:r>
          </a:p>
          <a:p>
            <a:r>
              <a:rPr lang="en-US" b="1" dirty="0" smtClean="0"/>
              <a:t>Political Machines</a:t>
            </a:r>
            <a:r>
              <a:rPr lang="en-US" dirty="0" smtClean="0"/>
              <a:t>- offered services to voters &amp; businesses in exchange for political or financial support</a:t>
            </a:r>
          </a:p>
          <a:p>
            <a:pPr lvl="1"/>
            <a:r>
              <a:rPr lang="en-US" dirty="0" smtClean="0"/>
              <a:t>Political bosses controlled many cities (Boss Tweed- NYC, “Big Jim” </a:t>
            </a:r>
            <a:r>
              <a:rPr lang="en-US" dirty="0" err="1" smtClean="0"/>
              <a:t>Pendergast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3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6" y="1374874"/>
            <a:ext cx="7792921" cy="5172143"/>
          </a:xfrm>
        </p:spPr>
        <p:txBody>
          <a:bodyPr>
            <a:normAutofit/>
          </a:bodyPr>
          <a:lstStyle/>
          <a:p>
            <a:r>
              <a:rPr lang="en-US" sz="2400" b="1" dirty="0"/>
              <a:t>Socialism</a:t>
            </a:r>
            <a:r>
              <a:rPr lang="en-US" dirty="0"/>
              <a:t>- an economic &amp; political system based on gov’t ownership/control/regulation of business &amp; property and on equal distribution of wealth</a:t>
            </a:r>
          </a:p>
          <a:p>
            <a:pPr lvl="1"/>
            <a:r>
              <a:rPr lang="en-US" dirty="0"/>
              <a:t>Founders- Karl Marx &amp; Frederick </a:t>
            </a:r>
            <a:r>
              <a:rPr lang="en-US" dirty="0" smtClean="0"/>
              <a:t>Engels</a:t>
            </a:r>
            <a:endParaRPr lang="en-US" sz="2400" b="1" dirty="0"/>
          </a:p>
          <a:p>
            <a:r>
              <a:rPr lang="en-US" sz="2400" b="1" dirty="0" smtClean="0"/>
              <a:t>Labor </a:t>
            </a:r>
            <a:r>
              <a:rPr lang="en-US" sz="2400" b="1" dirty="0"/>
              <a:t>Unions</a:t>
            </a:r>
            <a:r>
              <a:rPr lang="en-US" sz="2400" dirty="0"/>
              <a:t>: an organized association of workers, often in a trade or profession, formed to protect and further their rights and interests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u="sng" dirty="0" smtClean="0"/>
              <a:t>American Federation of Labor </a:t>
            </a:r>
            <a:r>
              <a:rPr lang="en-US" sz="2000" dirty="0" smtClean="0"/>
              <a:t>(AFL) – skilled workers, Samuel Gompers</a:t>
            </a:r>
          </a:p>
          <a:p>
            <a:pPr lvl="1"/>
            <a:r>
              <a:rPr lang="en-US" sz="2000" u="sng" dirty="0" smtClean="0"/>
              <a:t>Congress of Industrial Organization </a:t>
            </a:r>
            <a:r>
              <a:rPr lang="en-US" sz="2000" dirty="0" smtClean="0"/>
              <a:t>(CIO) – merged with AFL</a:t>
            </a:r>
          </a:p>
          <a:p>
            <a:pPr lvl="1"/>
            <a:r>
              <a:rPr lang="en-US" sz="2000" u="sng" dirty="0" smtClean="0"/>
              <a:t>American Railway Union </a:t>
            </a:r>
            <a:r>
              <a:rPr lang="en-US" sz="2000" dirty="0" smtClean="0"/>
              <a:t>– railroad workers, Eugene V. Debs</a:t>
            </a:r>
          </a:p>
          <a:p>
            <a:pPr lvl="1"/>
            <a:r>
              <a:rPr lang="en-US" sz="2000" u="sng" dirty="0" smtClean="0"/>
              <a:t>Industrial Workers of the World </a:t>
            </a:r>
            <a:r>
              <a:rPr lang="en-US" sz="2000" dirty="0" smtClean="0"/>
              <a:t>(Wobblies) – unskilled workers, William Haywood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7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Terms: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80" y="1270122"/>
            <a:ext cx="7819108" cy="5368554"/>
          </a:xfrm>
        </p:spPr>
        <p:txBody>
          <a:bodyPr>
            <a:normAutofit/>
          </a:bodyPr>
          <a:lstStyle/>
          <a:p>
            <a:r>
              <a:rPr lang="en-US" u="sng" dirty="0" smtClean="0"/>
              <a:t>Sweatshop</a:t>
            </a:r>
            <a:r>
              <a:rPr lang="en-US" dirty="0" smtClean="0"/>
              <a:t> – factory in which workers are employed for long hours at low wages under unhealthy conditions</a:t>
            </a:r>
          </a:p>
          <a:p>
            <a:r>
              <a:rPr lang="en-US" u="sng" dirty="0" smtClean="0"/>
              <a:t>Company Towns </a:t>
            </a:r>
            <a:r>
              <a:rPr lang="en-US" dirty="0" smtClean="0"/>
              <a:t>– living areas connected to production of facilities</a:t>
            </a:r>
          </a:p>
          <a:p>
            <a:r>
              <a:rPr lang="en-US" u="sng" dirty="0" smtClean="0"/>
              <a:t>Strike</a:t>
            </a:r>
            <a:r>
              <a:rPr lang="en-US" dirty="0" smtClean="0"/>
              <a:t> – work stoppage, refusal of employee to work</a:t>
            </a:r>
          </a:p>
          <a:p>
            <a:r>
              <a:rPr lang="en-US" u="sng" dirty="0" smtClean="0"/>
              <a:t>Scab</a:t>
            </a:r>
            <a:r>
              <a:rPr lang="en-US" dirty="0" smtClean="0"/>
              <a:t> – person who takes the job of a worker who is on strike</a:t>
            </a:r>
          </a:p>
          <a:p>
            <a:r>
              <a:rPr lang="en-US" u="sng" dirty="0" err="1" smtClean="0"/>
              <a:t>Pinkertons</a:t>
            </a:r>
            <a:r>
              <a:rPr lang="en-US" dirty="0" smtClean="0"/>
              <a:t> – private security hired to break strikes</a:t>
            </a:r>
          </a:p>
          <a:p>
            <a:r>
              <a:rPr lang="en-US" u="sng" dirty="0" smtClean="0"/>
              <a:t>Collective Bargaining </a:t>
            </a:r>
            <a:r>
              <a:rPr lang="en-US" dirty="0" smtClean="0"/>
              <a:t>– negotiations between workers &amp; employers to reach an agreement on working conditions, pay, etc.</a:t>
            </a:r>
          </a:p>
          <a:p>
            <a:r>
              <a:rPr lang="en-US" u="sng" dirty="0" smtClean="0"/>
              <a:t>Arbitration</a:t>
            </a:r>
            <a:r>
              <a:rPr lang="en-US" dirty="0" smtClean="0"/>
              <a:t> – (mediation) settling a dispute in which both parties to abide by the decision of an outside party (arbitrator)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80" y="1243933"/>
            <a:ext cx="7819108" cy="5237613"/>
          </a:xfrm>
        </p:spPr>
        <p:txBody>
          <a:bodyPr/>
          <a:lstStyle/>
          <a:p>
            <a:r>
              <a:rPr lang="en-US" dirty="0" smtClean="0"/>
              <a:t>Great Strike of 1877 – </a:t>
            </a:r>
          </a:p>
          <a:p>
            <a:pPr lvl="1"/>
            <a:r>
              <a:rPr lang="en-US" dirty="0" smtClean="0"/>
              <a:t>RR workers went on strike</a:t>
            </a:r>
          </a:p>
          <a:p>
            <a:pPr lvl="1"/>
            <a:r>
              <a:rPr lang="en-US" dirty="0" smtClean="0"/>
              <a:t>Ended when Pres. Hayes brought fed. </a:t>
            </a:r>
            <a:r>
              <a:rPr lang="en-US" dirty="0"/>
              <a:t>t</a:t>
            </a:r>
            <a:r>
              <a:rPr lang="en-US" dirty="0" smtClean="0"/>
              <a:t>roops in</a:t>
            </a:r>
          </a:p>
          <a:p>
            <a:r>
              <a:rPr lang="en-US" dirty="0" smtClean="0"/>
              <a:t>Haymarket Affair – 1886</a:t>
            </a:r>
          </a:p>
          <a:p>
            <a:pPr lvl="1"/>
            <a:r>
              <a:rPr lang="en-US" dirty="0" smtClean="0"/>
              <a:t>Bomb exploded in the middle of striking workers </a:t>
            </a:r>
          </a:p>
          <a:p>
            <a:r>
              <a:rPr lang="en-US" dirty="0" smtClean="0"/>
              <a:t>Homestead Strike – 1892 Carnegie Steel</a:t>
            </a:r>
          </a:p>
          <a:p>
            <a:pPr lvl="1"/>
            <a:r>
              <a:rPr lang="en-US" dirty="0" smtClean="0"/>
              <a:t>Workers went on strike after wage cut</a:t>
            </a:r>
          </a:p>
          <a:p>
            <a:pPr lvl="1"/>
            <a:r>
              <a:rPr lang="en-US" dirty="0" smtClean="0"/>
              <a:t>Hired Pinkerton Detective Agency to protect scabs</a:t>
            </a:r>
          </a:p>
          <a:p>
            <a:pPr lvl="1"/>
            <a:r>
              <a:rPr lang="en-US" dirty="0" smtClean="0"/>
              <a:t>Battle between strikers &amp; detectives, 3 detectives &amp; 9 strikers dead</a:t>
            </a:r>
          </a:p>
          <a:p>
            <a:r>
              <a:rPr lang="en-US" dirty="0" smtClean="0"/>
              <a:t>Triangle Shirtwaist Factory Fire – 1911</a:t>
            </a:r>
          </a:p>
          <a:p>
            <a:pPr lvl="1"/>
            <a:r>
              <a:rPr lang="en-US" dirty="0" smtClean="0"/>
              <a:t>Exits locked, no fire escapes, 146 women died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9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Grange Movement &amp; Populism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86" y="1243933"/>
            <a:ext cx="7973790" cy="5434023"/>
          </a:xfrm>
        </p:spPr>
        <p:txBody>
          <a:bodyPr>
            <a:normAutofit/>
          </a:bodyPr>
          <a:lstStyle/>
          <a:p>
            <a:r>
              <a:rPr lang="en-US" b="1" dirty="0" smtClean="0"/>
              <a:t>Grange</a:t>
            </a:r>
            <a:r>
              <a:rPr lang="en-US" dirty="0" smtClean="0"/>
              <a:t> started as a social movement of farmers who wanted the gov’t to control the RRs &amp; storage of grain</a:t>
            </a:r>
          </a:p>
          <a:p>
            <a:pPr lvl="1"/>
            <a:r>
              <a:rPr lang="en-US" dirty="0" smtClean="0"/>
              <a:t>Grassroots movement for change in state laws</a:t>
            </a:r>
          </a:p>
          <a:p>
            <a:r>
              <a:rPr lang="en-US" b="1" dirty="0" smtClean="0"/>
              <a:t>Populism</a:t>
            </a:r>
            <a:r>
              <a:rPr lang="en-US" dirty="0" smtClean="0"/>
              <a:t> – movement of farmers &amp; labor workers organized into the Populist Party (People’s Party) </a:t>
            </a:r>
          </a:p>
          <a:p>
            <a:pPr lvl="1"/>
            <a:r>
              <a:rPr lang="en-US" dirty="0" smtClean="0"/>
              <a:t>Platform:</a:t>
            </a:r>
          </a:p>
          <a:p>
            <a:pPr lvl="2"/>
            <a:r>
              <a:rPr lang="en-US" dirty="0" smtClean="0"/>
              <a:t>Bi-</a:t>
            </a:r>
            <a:r>
              <a:rPr lang="en-US" dirty="0" err="1" smtClean="0"/>
              <a:t>metalism</a:t>
            </a:r>
            <a:r>
              <a:rPr lang="en-US" dirty="0" smtClean="0"/>
              <a:t> – using gold &amp; silver to increase money supply &amp; lower the value of money</a:t>
            </a:r>
          </a:p>
          <a:p>
            <a:pPr lvl="2"/>
            <a:r>
              <a:rPr lang="en-US" dirty="0" smtClean="0"/>
              <a:t>Direct Election of Senators</a:t>
            </a:r>
          </a:p>
          <a:p>
            <a:pPr lvl="2"/>
            <a:r>
              <a:rPr lang="en-US" dirty="0" smtClean="0"/>
              <a:t>Secret ballot elections</a:t>
            </a:r>
          </a:p>
          <a:p>
            <a:pPr lvl="2"/>
            <a:r>
              <a:rPr lang="en-US" dirty="0" smtClean="0"/>
              <a:t>Graduated Income Tax</a:t>
            </a:r>
          </a:p>
          <a:p>
            <a:pPr lvl="2"/>
            <a:r>
              <a:rPr lang="en-US" dirty="0" smtClean="0"/>
              <a:t>Leader – William Jennings Bryan – Cross of Gold Speech</a:t>
            </a:r>
          </a:p>
          <a:p>
            <a:pPr marL="685800" lvl="3" indent="0">
              <a:buNone/>
            </a:pPr>
            <a:r>
              <a:rPr lang="en-US" dirty="0">
                <a:hlinkClick r:id="rId2"/>
              </a:rPr>
              <a:t>https://youtu.be/HeTkT5-</a:t>
            </a:r>
            <a:r>
              <a:rPr lang="en-US" dirty="0" smtClean="0">
                <a:hlinkClick r:id="rId2"/>
              </a:rPr>
              <a:t>w5RA</a:t>
            </a:r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13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31172</TotalTime>
  <Words>1537</Words>
  <Application>Microsoft Macintosh PowerPoint</Application>
  <PresentationFormat>On-screen Show (4:3)</PresentationFormat>
  <Paragraphs>154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Advantage</vt:lpstr>
      <vt:lpstr>Unit #1:  Immigration,  Industrialization &amp; Progressives</vt:lpstr>
      <vt:lpstr>Industrialization</vt:lpstr>
      <vt:lpstr>Immigration</vt:lpstr>
      <vt:lpstr>Immigration</vt:lpstr>
      <vt:lpstr>Captains of Industry vs. Robber Barons</vt:lpstr>
      <vt:lpstr>Rise of Labor</vt:lpstr>
      <vt:lpstr>Labor Terms:</vt:lpstr>
      <vt:lpstr>Opposition to Unions</vt:lpstr>
      <vt:lpstr>Grange Movement &amp; Populism: </vt:lpstr>
      <vt:lpstr>Progressivism</vt:lpstr>
      <vt:lpstr>Political Reforms</vt:lpstr>
      <vt:lpstr>Progressive Amendments</vt:lpstr>
      <vt:lpstr>Segregation &amp; Discrimination</vt:lpstr>
      <vt:lpstr>Segregation &amp; Discrimination</vt:lpstr>
      <vt:lpstr>Progressive Era Presidents</vt:lpstr>
    </vt:vector>
  </TitlesOfParts>
  <Company>Caney Valley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#1:  Immigration,  Industrialization &amp; Progressives</dc:title>
  <dc:creator>Amanda Rains</dc:creator>
  <cp:lastModifiedBy>Amanda Rains</cp:lastModifiedBy>
  <cp:revision>45</cp:revision>
  <cp:lastPrinted>2016-08-29T12:34:13Z</cp:lastPrinted>
  <dcterms:created xsi:type="dcterms:W3CDTF">2016-08-18T17:01:10Z</dcterms:created>
  <dcterms:modified xsi:type="dcterms:W3CDTF">2016-09-15T13:39:16Z</dcterms:modified>
</cp:coreProperties>
</file>