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8" r:id="rId9"/>
    <p:sldId id="289" r:id="rId10"/>
    <p:sldId id="265" r:id="rId11"/>
    <p:sldId id="268" r:id="rId12"/>
    <p:sldId id="269" r:id="rId13"/>
    <p:sldId id="270" r:id="rId14"/>
    <p:sldId id="287" r:id="rId15"/>
    <p:sldId id="271" r:id="rId16"/>
    <p:sldId id="273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6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334649A-CD55-4A4A-8083-A4E058FC62F3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4D475DC-4DEB-4A84-931B-1399FCD9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E8635-13C7-4D83-89CD-CF33A1F66CD3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4C74-7BA7-423B-8C26-B21CC38F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4C74-7BA7-423B-8C26-B21CC38FB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4C74-7BA7-423B-8C26-B21CC38FB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521B86E-3A8A-4163-8834-74F9BDD6C5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274968-D3C1-479C-99E6-5F2263E69DA4}" type="datetimeFigureOut">
              <a:rPr lang="en-US" smtClean="0"/>
              <a:t>10/4/18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#2: </a:t>
            </a:r>
            <a:r>
              <a:rPr lang="en-US" dirty="0" smtClean="0"/>
              <a:t>American Imperialism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Spain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924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fighting of the war took place in the Philippines where Spain’s naval fleet was destroyed</a:t>
            </a:r>
          </a:p>
          <a:p>
            <a:pPr lvl="1"/>
            <a:r>
              <a:rPr lang="en-US" dirty="0" smtClean="0"/>
              <a:t>US is victorious by August</a:t>
            </a:r>
          </a:p>
          <a:p>
            <a:r>
              <a:rPr lang="en-US" dirty="0" smtClean="0"/>
              <a:t>US Navy successfully completes blockade of Cuba</a:t>
            </a:r>
          </a:p>
          <a:p>
            <a:r>
              <a:rPr lang="en-US" dirty="0" smtClean="0"/>
              <a:t>17,000 American forces land in Cuba in June 1898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Black regiments &amp; the Rough Riders won a victory at Kettle Hill which allowed infantry to win a battle at San Juan Hill</a:t>
            </a:r>
          </a:p>
          <a:p>
            <a:r>
              <a:rPr lang="en-US" dirty="0" smtClean="0"/>
              <a:t>After defeating the Spanish in Cuba, US forces invade Puerto Rico in late July</a:t>
            </a:r>
          </a:p>
          <a:p>
            <a:r>
              <a:rPr lang="en-US" dirty="0"/>
              <a:t>Treaty of Paris- US gets Guam and Puerto Rico, buys the Philippines for $20 million and Cuba is freed</a:t>
            </a:r>
          </a:p>
          <a:p>
            <a:r>
              <a:rPr lang="en-US" dirty="0"/>
              <a:t>Domestic debate ensues over whether or not the US has the right to annex the Philippines</a:t>
            </a:r>
          </a:p>
          <a:p>
            <a:pPr lvl="1"/>
            <a:r>
              <a:rPr lang="en-US" dirty="0"/>
              <a:t>Some fear competition for American jobs, others fear potential difficulties in race relations, others feel a sovereign nation should be left to govern itself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25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752600"/>
          </a:xfrm>
        </p:spPr>
        <p:txBody>
          <a:bodyPr>
            <a:normAutofit/>
          </a:bodyPr>
          <a:lstStyle/>
          <a:p>
            <a:r>
              <a:rPr lang="en-US" b="1" u="sng" dirty="0"/>
              <a:t>America Acquires New </a:t>
            </a:r>
            <a:r>
              <a:rPr lang="en-US" b="1" u="sng" dirty="0" smtClean="0"/>
              <a:t>Lands: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dirty="0"/>
              <a:t>Ruling </a:t>
            </a:r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erupts over what to do with Puerto Rico</a:t>
            </a:r>
          </a:p>
          <a:p>
            <a:r>
              <a:rPr lang="en-US" dirty="0" smtClean="0"/>
              <a:t>Many Puerto Ricans divided- some push for local government as a US territory, others wish to become a state</a:t>
            </a:r>
          </a:p>
          <a:p>
            <a:r>
              <a:rPr lang="en-US" dirty="0" smtClean="0"/>
              <a:t>During the Spanish-American War, Puerto Rico occupied and controlled by the US military</a:t>
            </a:r>
          </a:p>
          <a:p>
            <a:r>
              <a:rPr lang="en-US" dirty="0" smtClean="0"/>
              <a:t>1900- </a:t>
            </a:r>
            <a:r>
              <a:rPr lang="en-US" u="sng" dirty="0" smtClean="0"/>
              <a:t>Foraker Act</a:t>
            </a:r>
            <a:r>
              <a:rPr lang="en-US" dirty="0" smtClean="0"/>
              <a:t>- gave US president the power to appoint governor of Puerto Rico</a:t>
            </a:r>
          </a:p>
          <a:p>
            <a:pPr lvl="1"/>
            <a:r>
              <a:rPr lang="en-US" dirty="0" smtClean="0"/>
              <a:t>Puerto Ricans eventually granted right to elect members of their legislature and US citizenship</a:t>
            </a:r>
          </a:p>
        </p:txBody>
      </p:sp>
    </p:spTree>
    <p:extLst>
      <p:ext uri="{BB962C8B-B14F-4D97-AF65-F5344CB8AC3E}">
        <p14:creationId xmlns:p14="http://schemas.microsoft.com/office/powerpoint/2010/main" val="32098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 dirty="0" smtClean="0"/>
              <a:t>Cuba and the </a:t>
            </a:r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Cuba granted independence following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the </a:t>
            </a:r>
            <a:r>
              <a:rPr lang="en-US" sz="2800" dirty="0" smtClean="0"/>
              <a:t>Spanish-American War</a:t>
            </a:r>
          </a:p>
          <a:p>
            <a:r>
              <a:rPr lang="en-US" sz="2800" dirty="0" smtClean="0"/>
              <a:t>Cuba ratifies a new constitution in 1903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and </a:t>
            </a:r>
            <a:r>
              <a:rPr lang="en-US" sz="2800" dirty="0" smtClean="0"/>
              <a:t>becomes a US </a:t>
            </a:r>
            <a:r>
              <a:rPr lang="en-US" sz="2800" u="sng" dirty="0" smtClean="0"/>
              <a:t>protectorate</a:t>
            </a:r>
            <a:r>
              <a:rPr lang="en-US" sz="2800" dirty="0" smtClean="0"/>
              <a:t> for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31 </a:t>
            </a:r>
            <a:r>
              <a:rPr lang="en-US" sz="2800" dirty="0" smtClean="0"/>
              <a:t>years- country whose affairs are partially </a:t>
            </a:r>
            <a:r>
              <a:rPr lang="en-US" sz="2800" dirty="0" smtClean="0"/>
              <a:t>	controlled </a:t>
            </a:r>
            <a:r>
              <a:rPr lang="en-US" sz="2800" dirty="0" smtClean="0"/>
              <a:t>by a stronger power</a:t>
            </a:r>
          </a:p>
          <a:p>
            <a:r>
              <a:rPr lang="en-US" sz="2800" b="1" dirty="0" smtClean="0"/>
              <a:t>Platt Amendment</a:t>
            </a:r>
          </a:p>
          <a:p>
            <a:pPr lvl="1"/>
            <a:r>
              <a:rPr lang="en-US" sz="2600" dirty="0" smtClean="0"/>
              <a:t>Cuba could not make treaties the might limit freedom</a:t>
            </a:r>
          </a:p>
          <a:p>
            <a:pPr lvl="1"/>
            <a:r>
              <a:rPr lang="en-US" sz="2600" dirty="0" smtClean="0"/>
              <a:t>US has the right to intervene in Cuba</a:t>
            </a:r>
          </a:p>
          <a:p>
            <a:pPr lvl="1"/>
            <a:r>
              <a:rPr lang="en-US" sz="2600" dirty="0" smtClean="0"/>
              <a:t>Cuba could not go into debt that they couldn’t repay</a:t>
            </a:r>
          </a:p>
          <a:p>
            <a:pPr lvl="1"/>
            <a:r>
              <a:rPr lang="en-US" sz="2600" dirty="0" smtClean="0"/>
              <a:t>US could buy or lease land for military use</a:t>
            </a:r>
          </a:p>
          <a:p>
            <a:r>
              <a:rPr lang="en-US" sz="2800" dirty="0" smtClean="0"/>
              <a:t>Americans kept presence in Cuba to protect American business interests there- sugar, tobacco, and mining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4" descr="will-wear-the-stars-and-stripes-uncle-sam-puerto-ri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54" y="0"/>
            <a:ext cx="3025346" cy="27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Filipinos Rebel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648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Filipinos outraged by annexation of their country by the US</a:t>
            </a:r>
          </a:p>
          <a:p>
            <a:r>
              <a:rPr lang="en-US" sz="2800" dirty="0" smtClean="0"/>
              <a:t>1899 Emilio Aguinaldo leads revolt against the US</a:t>
            </a:r>
          </a:p>
          <a:p>
            <a:r>
              <a:rPr lang="en-US" sz="2800" dirty="0" smtClean="0"/>
              <a:t>Takes US 3 years, 4,000 lives and $400 million dollars to put down the rebellion</a:t>
            </a:r>
          </a:p>
          <a:p>
            <a:r>
              <a:rPr lang="en-US" sz="2800" dirty="0" smtClean="0"/>
              <a:t>Government established in the Philippines similar to the one in Puerto Rico</a:t>
            </a:r>
          </a:p>
          <a:p>
            <a:r>
              <a:rPr lang="en-US" sz="2800" dirty="0" smtClean="0"/>
              <a:t>Philippines achieves independence on July 4, </a:t>
            </a:r>
            <a:r>
              <a:rPr lang="en-US" sz="2800" dirty="0" smtClean="0"/>
              <a:t>1946</a:t>
            </a:r>
          </a:p>
          <a:p>
            <a:r>
              <a:rPr lang="en-US" sz="2800" dirty="0"/>
              <a:t>US viewed the Philippines as a gateway to trade in Asia, specifically </a:t>
            </a:r>
            <a:r>
              <a:rPr lang="en-US" sz="2800" dirty="0" smtClean="0"/>
              <a:t>China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slid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58" y="1828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ds.yahoo.com/_ylt=A0WTefR9JwFN9VIAhZGjzbkF/SIG=136lggtha/EXP=1292007677/**http%3a/instruct.westvalley.edu/kelly/Distance_Learning/Images/17B_L08/open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36"/>
            <a:ext cx="8312030" cy="66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4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715962"/>
          </a:xfrm>
        </p:spPr>
        <p:txBody>
          <a:bodyPr/>
          <a:lstStyle/>
          <a:p>
            <a:r>
              <a:rPr lang="en-US" dirty="0" smtClean="0"/>
              <a:t>Foreign Influence in China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3058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 smtClean="0"/>
              <a:t>nations compete for economic interests in China </a:t>
            </a:r>
          </a:p>
          <a:p>
            <a:r>
              <a:rPr lang="en-US" sz="2400" dirty="0" smtClean="0"/>
              <a:t>Each nation typically controlled a small region of the country along the coast where they had special trading and legal rights</a:t>
            </a:r>
          </a:p>
          <a:p>
            <a:r>
              <a:rPr lang="en-US" sz="2400" dirty="0" smtClean="0"/>
              <a:t>John Hay’s </a:t>
            </a:r>
            <a:r>
              <a:rPr lang="en-US" sz="2400" u="sng" dirty="0" smtClean="0"/>
              <a:t>Open Door Notes</a:t>
            </a:r>
            <a:r>
              <a:rPr lang="en-US" sz="2400" dirty="0" smtClean="0"/>
              <a:t> allowed for sharing of trading rights in China by a number of nations</a:t>
            </a:r>
          </a:p>
          <a:p>
            <a:r>
              <a:rPr lang="en-US" sz="2400" dirty="0"/>
              <a:t>Western nations come to dominate most of China’s large cities through trade</a:t>
            </a:r>
          </a:p>
          <a:p>
            <a:r>
              <a:rPr lang="en-US" sz="2400" dirty="0"/>
              <a:t>Group of Chinese, known as the Boxers, lead rebellion in 1900 protesting foreign involvement in their country</a:t>
            </a:r>
          </a:p>
          <a:p>
            <a:r>
              <a:rPr lang="en-US" sz="2400" dirty="0"/>
              <a:t>Eventually put down by a number of western nations</a:t>
            </a:r>
          </a:p>
          <a:p>
            <a:r>
              <a:rPr lang="en-US" sz="2400" dirty="0"/>
              <a:t>US feels strength of its economy based on exports and access to open foreign </a:t>
            </a:r>
            <a:r>
              <a:rPr lang="en-US" sz="2400" dirty="0" smtClean="0"/>
              <a:t>markets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15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US Territorial Gains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Anti-Imperialism groups grew in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century:</a:t>
            </a:r>
          </a:p>
          <a:p>
            <a:pPr lvl="1"/>
            <a:r>
              <a:rPr lang="en-US" sz="2600" dirty="0" smtClean="0"/>
              <a:t>Prominent Americans such as Grover Cleveland, Andrew Carnegie, and Mark Twain joined the movement</a:t>
            </a:r>
          </a:p>
          <a:p>
            <a:pPr lvl="1"/>
            <a:r>
              <a:rPr lang="en-US" sz="2600" dirty="0" smtClean="0"/>
              <a:t>Believed it was wrong for the US to rule other people without their consent even if the US benefitted economically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315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America as a World </a:t>
            </a:r>
            <a:r>
              <a:rPr lang="en-US" b="1" u="sng" dirty="0" smtClean="0"/>
              <a:t>Power: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Teddy </a:t>
            </a:r>
            <a:r>
              <a:rPr lang="en-US" dirty="0" smtClean="0"/>
              <a:t>Roosevelt and International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Teddy Roosevelt ascends to the Presidency following the assassination of President McKinley in 1901</a:t>
            </a:r>
          </a:p>
          <a:p>
            <a:r>
              <a:rPr lang="en-US" dirty="0" smtClean="0"/>
              <a:t>Russia and Japan go to war in 1904 over control in Korea</a:t>
            </a:r>
          </a:p>
          <a:p>
            <a:r>
              <a:rPr lang="en-US" dirty="0" smtClean="0"/>
              <a:t>Roosevelt works as a mediator for peace negotiations in New Hampshire in </a:t>
            </a:r>
            <a:r>
              <a:rPr lang="en-US" dirty="0" smtClean="0"/>
              <a:t>1905 </a:t>
            </a:r>
            <a:r>
              <a:rPr lang="mr-IN" dirty="0" smtClean="0"/>
              <a:t>–</a:t>
            </a:r>
            <a:r>
              <a:rPr lang="en-US" dirty="0" smtClean="0"/>
              <a:t> Won the Nobel Peace Prize</a:t>
            </a:r>
            <a:endParaRPr lang="en-US" dirty="0" smtClean="0"/>
          </a:p>
          <a:p>
            <a:r>
              <a:rPr lang="en-US" dirty="0" smtClean="0"/>
              <a:t>Agreement helped establish positive relationship between US and Japan </a:t>
            </a:r>
          </a:p>
        </p:txBody>
      </p:sp>
    </p:spTree>
    <p:extLst>
      <p:ext uri="{BB962C8B-B14F-4D97-AF65-F5344CB8AC3E}">
        <p14:creationId xmlns:p14="http://schemas.microsoft.com/office/powerpoint/2010/main" val="55305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38200"/>
          </a:xfrm>
        </p:spPr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Americans favor a canal across Central America to reduce travel time for commercial and military ships</a:t>
            </a:r>
          </a:p>
          <a:p>
            <a:r>
              <a:rPr lang="en-US" sz="2400" dirty="0" smtClean="0"/>
              <a:t>Two options come to the forefront: one through Nicaragua and another through Panama</a:t>
            </a:r>
          </a:p>
          <a:p>
            <a:r>
              <a:rPr lang="en-US" sz="2400" dirty="0" smtClean="0"/>
              <a:t>US decides to go through Panama </a:t>
            </a:r>
          </a:p>
          <a:p>
            <a:r>
              <a:rPr lang="en-US" sz="2400" dirty="0" smtClean="0"/>
              <a:t>Problem</a:t>
            </a:r>
            <a:r>
              <a:rPr lang="en-US" sz="2400" dirty="0"/>
              <a:t>: Panama was a Colombian province </a:t>
            </a:r>
          </a:p>
          <a:p>
            <a:r>
              <a:rPr lang="en-US" sz="2400" dirty="0"/>
              <a:t>Colombia won’t grant US permission to build so US influences start of a rebellion in Panama</a:t>
            </a:r>
          </a:p>
          <a:p>
            <a:r>
              <a:rPr lang="en-US" sz="2400" dirty="0"/>
              <a:t>Rebellion succeeds and Panama gains independence</a:t>
            </a:r>
          </a:p>
          <a:p>
            <a:r>
              <a:rPr lang="en-US" sz="2400" dirty="0"/>
              <a:t>Panama then sells canal zone to US for $10 million and an annual rent of $250k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05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Much of land around the canal zone contains swamps and mountains</a:t>
            </a:r>
          </a:p>
          <a:p>
            <a:r>
              <a:rPr lang="en-US" sz="2800" dirty="0" smtClean="0"/>
              <a:t>One huge problem for workers is disease- yellow fever and malaria</a:t>
            </a:r>
          </a:p>
          <a:p>
            <a:r>
              <a:rPr lang="en-US" sz="2800" dirty="0" smtClean="0"/>
              <a:t>Work begins in 1904</a:t>
            </a:r>
          </a:p>
          <a:p>
            <a:r>
              <a:rPr lang="en-US" sz="2800" dirty="0" smtClean="0"/>
              <a:t>At the height of construction 43,400 workers employed</a:t>
            </a:r>
          </a:p>
          <a:p>
            <a:r>
              <a:rPr lang="en-US" sz="2800" dirty="0" smtClean="0"/>
              <a:t>5,600 workers die from accidents or disease</a:t>
            </a:r>
          </a:p>
          <a:p>
            <a:r>
              <a:rPr lang="en-US" sz="2800" dirty="0" smtClean="0"/>
              <a:t>Canal opens on August 15, 1914- total construction cost to the US $380 million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948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American Expansionism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53400" cy="5050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Americans had always sought to expand the nation</a:t>
            </a:r>
          </a:p>
          <a:p>
            <a:r>
              <a:rPr lang="en-US" sz="2800" u="sng" dirty="0" smtClean="0"/>
              <a:t>Imperialism</a:t>
            </a:r>
            <a:r>
              <a:rPr lang="en-US" sz="2800" dirty="0" smtClean="0"/>
              <a:t>- policy in which stronger nations extend their economic, political, or military control over weaker territories</a:t>
            </a:r>
          </a:p>
          <a:p>
            <a:r>
              <a:rPr lang="en-US" sz="2800" dirty="0" smtClean="0"/>
              <a:t>Many European nations had already established colonies around the world</a:t>
            </a:r>
          </a:p>
          <a:p>
            <a:pPr lvl="1"/>
            <a:r>
              <a:rPr lang="en-US" sz="2800" dirty="0" smtClean="0"/>
              <a:t>Europeans target Africa- only Ethiopia and Liberia were independent nations at the start of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 lvl="1"/>
            <a:r>
              <a:rPr lang="en-US" sz="2800" dirty="0" smtClean="0"/>
              <a:t>European nations also controlled parts of China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324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 drawn further into Latin American affairs</a:t>
            </a:r>
          </a:p>
          <a:p>
            <a:r>
              <a:rPr lang="en-US" sz="2800" dirty="0" smtClean="0"/>
              <a:t>US government fears European involvement in Latin America</a:t>
            </a:r>
          </a:p>
          <a:p>
            <a:r>
              <a:rPr lang="en-US" sz="2800" dirty="0" smtClean="0"/>
              <a:t>“Speak softly and carry a big stick”</a:t>
            </a:r>
          </a:p>
          <a:p>
            <a:r>
              <a:rPr lang="en-US" sz="2800" dirty="0" smtClean="0"/>
              <a:t>1904 Roosevelt adds the Roosevelt Corollary to the Monroe Doctrine- basically stated the US would use force to protect its economic interests in Latin America</a:t>
            </a:r>
            <a:endParaRPr lang="en-US" sz="28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3048000" cy="4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Taft’s 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1911 rebellion in Nicaragua left the nation bankrupt</a:t>
            </a:r>
          </a:p>
          <a:p>
            <a:r>
              <a:rPr lang="en-US" sz="2800" dirty="0" smtClean="0"/>
              <a:t>US bankers loan government money to pay off their debts in exchange for control of country’s railroad system and national bank</a:t>
            </a:r>
          </a:p>
          <a:p>
            <a:r>
              <a:rPr lang="en-US" sz="2800" dirty="0" smtClean="0"/>
              <a:t>Nicaraguan citizens hear about the deal and attempt to overthrow their president</a:t>
            </a:r>
          </a:p>
          <a:p>
            <a:r>
              <a:rPr lang="en-US" sz="2800" dirty="0" smtClean="0"/>
              <a:t>US Marines quell the rebellion</a:t>
            </a:r>
          </a:p>
          <a:p>
            <a:r>
              <a:rPr lang="en-US" sz="2800" u="sng" dirty="0" smtClean="0"/>
              <a:t>Dollar diplomacy</a:t>
            </a:r>
            <a:r>
              <a:rPr lang="en-US" sz="2800" dirty="0" smtClean="0"/>
              <a:t>- US policy of using the nation’s economic power to exert influence over other countries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8468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Wilson’s Missionary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‘Missionary Diplomacy’- President Wilson’s view that the US had a moral responsibility to deny recognition to any LA government it viewed as oppressive, undemocratic, or hostile to US interests</a:t>
            </a:r>
          </a:p>
          <a:p>
            <a:r>
              <a:rPr lang="en-US" sz="2800" dirty="0" smtClean="0"/>
              <a:t>Pressured nations in the Western Hemisphere to establish democratic governments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41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990600"/>
          </a:xfrm>
        </p:spPr>
        <p:txBody>
          <a:bodyPr/>
          <a:lstStyle/>
          <a:p>
            <a:r>
              <a:rPr lang="en-US" dirty="0" smtClean="0"/>
              <a:t>Mexican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Mexico long ruled by </a:t>
            </a:r>
            <a:r>
              <a:rPr lang="en-US" sz="2800" dirty="0" err="1" smtClean="0"/>
              <a:t>Porfirio</a:t>
            </a:r>
            <a:r>
              <a:rPr lang="en-US" sz="2800" dirty="0" smtClean="0"/>
              <a:t> Diaz, dictator who encouraged foreign investment in Mexico</a:t>
            </a:r>
          </a:p>
          <a:p>
            <a:pPr lvl="1"/>
            <a:r>
              <a:rPr lang="en-US" sz="2800" dirty="0" smtClean="0"/>
              <a:t>Foreign investors and a few Mexicans become rich while common people are desperately poor</a:t>
            </a:r>
          </a:p>
          <a:p>
            <a:r>
              <a:rPr lang="en-US" sz="2800" dirty="0" smtClean="0"/>
              <a:t>1911 Mexican peasants overthrow the government</a:t>
            </a:r>
          </a:p>
          <a:p>
            <a:r>
              <a:rPr lang="en-US" sz="2800" dirty="0"/>
              <a:t>Series of governments come to power at this time in </a:t>
            </a:r>
            <a:r>
              <a:rPr lang="en-US" sz="2800" dirty="0" smtClean="0"/>
              <a:t>Mexico</a:t>
            </a:r>
          </a:p>
          <a:p>
            <a:r>
              <a:rPr lang="en-US" sz="2800" dirty="0" smtClean="0"/>
              <a:t>US Marines get involved in the conflict in 1914 and the US and Mexico nearly go to war</a:t>
            </a:r>
          </a:p>
          <a:p>
            <a:r>
              <a:rPr lang="en-US" sz="2800" dirty="0" err="1" smtClean="0"/>
              <a:t>Pancho</a:t>
            </a:r>
            <a:r>
              <a:rPr lang="en-US" sz="2800" dirty="0" smtClean="0"/>
              <a:t> </a:t>
            </a:r>
            <a:r>
              <a:rPr lang="en-US" sz="2800" dirty="0"/>
              <a:t>Villa and </a:t>
            </a:r>
            <a:r>
              <a:rPr lang="en-US" sz="2800" dirty="0" err="1"/>
              <a:t>Emiliano</a:t>
            </a:r>
            <a:r>
              <a:rPr lang="en-US" sz="2800" dirty="0"/>
              <a:t> Zapata lead a revolt against Mexican government beginning in 1916</a:t>
            </a:r>
          </a:p>
          <a:p>
            <a:r>
              <a:rPr lang="en-US" sz="2800" dirty="0"/>
              <a:t>Villa and Zapata are dedicated to land reform</a:t>
            </a:r>
          </a:p>
          <a:p>
            <a:r>
              <a:rPr lang="en-US" sz="2800" dirty="0"/>
              <a:t>During their revolt, some of Villa’s followers raid Columbus, NM killing 17 Americans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4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Mexican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1242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American public is outraged and demand Villa’s capture</a:t>
            </a:r>
          </a:p>
          <a:p>
            <a:r>
              <a:rPr lang="en-US" sz="2800" dirty="0" smtClean="0"/>
              <a:t>General John J. Pershing and 15,000 US soldiers goes to Mexico in search of </a:t>
            </a:r>
            <a:r>
              <a:rPr lang="en-US" sz="2800" dirty="0" smtClean="0"/>
              <a:t>Villa</a:t>
            </a:r>
            <a:endParaRPr lang="en-US" sz="2800" dirty="0" smtClean="0"/>
          </a:p>
        </p:txBody>
      </p:sp>
      <p:pic>
        <p:nvPicPr>
          <p:cNvPr id="4" name="Picture 3" descr="VillaUncleSamBerrymanCart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0"/>
            <a:ext cx="587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Legacy of Conflict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Mexicans grow angry over US military presence on their land- clash ensues between US and Mexican armies</a:t>
            </a:r>
          </a:p>
          <a:p>
            <a:r>
              <a:rPr lang="en-US" sz="2400" dirty="0"/>
              <a:t>Pershing eventually goes home as US military focuses on war in Europe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sz="2400" dirty="0" smtClean="0"/>
              <a:t>Illustrated </a:t>
            </a:r>
            <a:r>
              <a:rPr lang="en-US" sz="2400" dirty="0" smtClean="0"/>
              <a:t>Americans belief in the superiority of free-enterprise democracy</a:t>
            </a:r>
          </a:p>
          <a:p>
            <a:r>
              <a:rPr lang="en-US" sz="2400" dirty="0" smtClean="0"/>
              <a:t>Showed American government’s willingness to militarily get involved to preserve American economic interests in a foreign country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94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dirty="0" smtClean="0"/>
              <a:t>American Expansionism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Americans want U.S. to seek overseas colonies</a:t>
            </a:r>
          </a:p>
          <a:p>
            <a:r>
              <a:rPr lang="en-US" sz="2800" dirty="0" smtClean="0"/>
              <a:t>3 factors contribute to this belief: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800" b="1" dirty="0" smtClean="0"/>
              <a:t>Desire for military strength- led to a building up of the navy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800" b="1" dirty="0" smtClean="0"/>
              <a:t>Thirst for new markets- saw foreign trade as a solution to overproduction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800" b="1" dirty="0" smtClean="0"/>
              <a:t>Belief in cultural superiority- idea of </a:t>
            </a:r>
            <a:r>
              <a:rPr lang="en-US" sz="2800" b="1" dirty="0"/>
              <a:t>S</a:t>
            </a:r>
            <a:r>
              <a:rPr lang="en-US" sz="2800" b="1" dirty="0" smtClean="0"/>
              <a:t>ocial </a:t>
            </a:r>
            <a:r>
              <a:rPr lang="en-US" sz="2800" b="1" dirty="0"/>
              <a:t>D</a:t>
            </a:r>
            <a:r>
              <a:rPr lang="en-US" sz="2800" b="1" dirty="0" smtClean="0"/>
              <a:t>arwinism used to justify imperialism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Acquires 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1867 Secretary of State William Seward buys Alaska from Russia for $7.2 million</a:t>
            </a:r>
          </a:p>
          <a:p>
            <a:pPr lvl="1"/>
            <a:r>
              <a:rPr lang="en-US" sz="2800" dirty="0" smtClean="0"/>
              <a:t>Approximately 2 cents/acre</a:t>
            </a:r>
          </a:p>
          <a:p>
            <a:r>
              <a:rPr lang="en-US" sz="2800" dirty="0" smtClean="0"/>
              <a:t>Many people referred to this action as ‘Seward’s Icebox’ or ‘Seward’s Folly’ seeing little value in the land</a:t>
            </a:r>
          </a:p>
          <a:p>
            <a:r>
              <a:rPr lang="en-US" sz="2800" dirty="0" smtClean="0"/>
              <a:t>However, Alaska is a land rich in oil, timber, and minerals</a:t>
            </a:r>
          </a:p>
        </p:txBody>
      </p:sp>
      <p:pic>
        <p:nvPicPr>
          <p:cNvPr id="4" name="Picture 3" descr="podn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33" y="1371600"/>
            <a:ext cx="3657600" cy="427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066800"/>
          </a:xfrm>
        </p:spPr>
        <p:txBody>
          <a:bodyPr/>
          <a:lstStyle/>
          <a:p>
            <a:r>
              <a:rPr lang="en-US" dirty="0" smtClean="0"/>
              <a:t>U.S. Acquires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America used Hawaii as a staging point for trade with East Indies and China as far back as the 1790s</a:t>
            </a:r>
          </a:p>
          <a:p>
            <a:r>
              <a:rPr lang="en-US" sz="2400" b="1" dirty="0" smtClean="0"/>
              <a:t>Some Americans stayed on the islands and began growing sugar whom they sold to the United States</a:t>
            </a:r>
          </a:p>
          <a:p>
            <a:r>
              <a:rPr lang="en-US" sz="2400" b="1" dirty="0" smtClean="0"/>
              <a:t>1875 America agrees to import Hawaiian sugar duty-free</a:t>
            </a:r>
          </a:p>
          <a:p>
            <a:r>
              <a:rPr lang="en-US" sz="2400" b="1" dirty="0" smtClean="0"/>
              <a:t>This decision reversed as a part of the McKinley Tariff in 1890</a:t>
            </a:r>
          </a:p>
          <a:p>
            <a:r>
              <a:rPr lang="en-US" sz="2400" b="1" dirty="0" smtClean="0"/>
              <a:t>Many call for the U.S. to annex Hawaii to eliminate this tax</a:t>
            </a:r>
          </a:p>
          <a:p>
            <a:r>
              <a:rPr lang="en-US" sz="2400" b="1" smtClean="0"/>
              <a:t>1887 - U.S</a:t>
            </a:r>
            <a:r>
              <a:rPr lang="en-US" sz="2400" b="1" dirty="0"/>
              <a:t>. builds naval base, Pearl Harbor, in </a:t>
            </a:r>
            <a:r>
              <a:rPr lang="en-US" sz="2400" b="1" dirty="0" smtClean="0"/>
              <a:t>Hawaii</a:t>
            </a:r>
          </a:p>
          <a:p>
            <a:r>
              <a:rPr lang="en-US" sz="2400" b="1" dirty="0" smtClean="0"/>
              <a:t>1893 - American Planters overthrew </a:t>
            </a:r>
            <a:r>
              <a:rPr lang="en-US" sz="2400" b="1" dirty="0"/>
              <a:t>Queen Liliuokalani </a:t>
            </a:r>
          </a:p>
          <a:p>
            <a:r>
              <a:rPr lang="en-US" sz="2400" b="1" dirty="0"/>
              <a:t>August 12, 1898 Hawaii is annexed by the United </a:t>
            </a:r>
            <a:r>
              <a:rPr lang="en-US" sz="2400" b="1" dirty="0" smtClean="0"/>
              <a:t>States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371600"/>
          </a:xfrm>
        </p:spPr>
        <p:txBody>
          <a:bodyPr/>
          <a:lstStyle/>
          <a:p>
            <a:r>
              <a:rPr lang="en-US" b="1" u="sng" dirty="0"/>
              <a:t>The Spanish-American War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Cubans </a:t>
            </a:r>
            <a:r>
              <a:rPr lang="en-US" dirty="0" smtClean="0"/>
              <a:t>Rebel Against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924800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By 1900 Spain has only a few of its colonies left: the Philippines, Guam, Cuba, and Puerto Rico</a:t>
            </a:r>
          </a:p>
          <a:p>
            <a:r>
              <a:rPr lang="en-US" sz="2400" b="1" dirty="0" smtClean="0"/>
              <a:t>For a long time America had its eye on Cuba</a:t>
            </a:r>
          </a:p>
          <a:p>
            <a:pPr lvl="1"/>
            <a:r>
              <a:rPr lang="en-US" sz="2400" b="1" dirty="0" smtClean="0"/>
              <a:t>Spain refused to sell Cuba to America saying they would ‘rather see it sink into the ocean’.</a:t>
            </a:r>
          </a:p>
          <a:p>
            <a:r>
              <a:rPr lang="en-US" sz="2400" b="1" dirty="0" smtClean="0"/>
              <a:t>Jose Marti launches a revolution for Cuban independence against Spain in 1895</a:t>
            </a:r>
          </a:p>
          <a:p>
            <a:pPr lvl="1"/>
            <a:r>
              <a:rPr lang="en-US" sz="2400" b="1" dirty="0" smtClean="0"/>
              <a:t>Utilizes guerilla tactics </a:t>
            </a:r>
          </a:p>
          <a:p>
            <a:r>
              <a:rPr lang="en-US" sz="2400" b="1" dirty="0" smtClean="0"/>
              <a:t>Public opinion in the United States divided over whether the US should join the conflict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991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Fever Escalates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American newspaper reporters sent to Cuba to give accounts of the conflict </a:t>
            </a:r>
          </a:p>
          <a:p>
            <a:r>
              <a:rPr lang="en-US" sz="2400" dirty="0" smtClean="0"/>
              <a:t>Many exaggerate their stories to provoke US involvement and to sell more newspapers</a:t>
            </a:r>
          </a:p>
          <a:p>
            <a:pPr lvl="1"/>
            <a:r>
              <a:rPr lang="en-US" sz="2400" u="sng" dirty="0" smtClean="0"/>
              <a:t>Yellow Journalism</a:t>
            </a:r>
            <a:r>
              <a:rPr lang="en-US" sz="2400" dirty="0" smtClean="0"/>
              <a:t>- sensational style of writing which exaggerates the news to lure and enrage readers</a:t>
            </a:r>
            <a:endParaRPr lang="en-US" sz="2400" u="sng" dirty="0" smtClean="0"/>
          </a:p>
          <a:p>
            <a:r>
              <a:rPr lang="en-US" sz="2400" dirty="0" smtClean="0"/>
              <a:t>De </a:t>
            </a:r>
            <a:r>
              <a:rPr lang="en-US" sz="2400" dirty="0" err="1" smtClean="0"/>
              <a:t>Lome</a:t>
            </a:r>
            <a:r>
              <a:rPr lang="en-US" sz="2400" dirty="0" smtClean="0"/>
              <a:t> Letter- leaked letter from the Spanish ambassador to the US which called President McKinley ‘weak’ and a ‘bidder for the admiration of the crowd’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395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305800" cy="2438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000" dirty="0" smtClean="0"/>
          </a:p>
          <a:p>
            <a:r>
              <a:rPr lang="en-US" sz="2400" dirty="0" smtClean="0"/>
              <a:t>February </a:t>
            </a:r>
            <a:r>
              <a:rPr lang="en-US" sz="2400" dirty="0"/>
              <a:t>15, 1898 the </a:t>
            </a:r>
            <a:r>
              <a:rPr lang="en-US" sz="2400" i="1" dirty="0"/>
              <a:t>USS Maine</a:t>
            </a:r>
            <a:r>
              <a:rPr lang="en-US" sz="2400" dirty="0"/>
              <a:t> blows up in Havana harbor killing 260 men </a:t>
            </a:r>
          </a:p>
          <a:p>
            <a:r>
              <a:rPr lang="en-US" sz="2400" dirty="0"/>
              <a:t>Newspapers describe the Spanish intentionally blowing up the ship </a:t>
            </a:r>
          </a:p>
          <a:p>
            <a:r>
              <a:rPr lang="en-US" sz="2400" dirty="0"/>
              <a:t>In all likelihood it was a mechanical failure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350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07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2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43120</TotalTime>
  <Words>1514</Words>
  <Application>Microsoft Macintosh PowerPoint</Application>
  <PresentationFormat>On-screen Show (4:3)</PresentationFormat>
  <Paragraphs>144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Unit #2: American Imperialism </vt:lpstr>
      <vt:lpstr>American Expansionism</vt:lpstr>
      <vt:lpstr>American Expansionism</vt:lpstr>
      <vt:lpstr>U.S. Acquires Alaska</vt:lpstr>
      <vt:lpstr>U.S. Acquires Hawaii</vt:lpstr>
      <vt:lpstr>The Spanish-American War Cubans Rebel Against Spain</vt:lpstr>
      <vt:lpstr>War Fever Escalates</vt:lpstr>
      <vt:lpstr>PowerPoint Presentation</vt:lpstr>
      <vt:lpstr>PowerPoint Presentation</vt:lpstr>
      <vt:lpstr>War with Spain </vt:lpstr>
      <vt:lpstr>America Acquires New Lands: Ruling Puerto Rico</vt:lpstr>
      <vt:lpstr>Cuba and the US</vt:lpstr>
      <vt:lpstr>Filipinos Rebel</vt:lpstr>
      <vt:lpstr>PowerPoint Presentation</vt:lpstr>
      <vt:lpstr>Foreign Influence in China</vt:lpstr>
      <vt:lpstr>Impact of US Territorial Gains</vt:lpstr>
      <vt:lpstr>America as a World Power: Teddy Roosevelt and International Politics</vt:lpstr>
      <vt:lpstr>Panama Canal</vt:lpstr>
      <vt:lpstr>Building the Canal</vt:lpstr>
      <vt:lpstr>Roosevelt Corollary</vt:lpstr>
      <vt:lpstr>Taft’s Dollar Diplomacy</vt:lpstr>
      <vt:lpstr>Wilson’s Missionary Diplomacy</vt:lpstr>
      <vt:lpstr>Mexican Revolution</vt:lpstr>
      <vt:lpstr>Mexican Revolution</vt:lpstr>
      <vt:lpstr>Legacy of Conflict with Mexico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and America</dc:title>
  <dc:creator>Kyle</dc:creator>
  <cp:lastModifiedBy>Amanda Rains</cp:lastModifiedBy>
  <cp:revision>44</cp:revision>
  <cp:lastPrinted>2010-12-09T13:31:30Z</cp:lastPrinted>
  <dcterms:created xsi:type="dcterms:W3CDTF">2009-11-09T13:49:56Z</dcterms:created>
  <dcterms:modified xsi:type="dcterms:W3CDTF">2018-10-17T19:30:35Z</dcterms:modified>
</cp:coreProperties>
</file>