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5" r:id="rId4"/>
    <p:sldId id="266" r:id="rId5"/>
    <p:sldId id="267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176" y="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6E7CB-0FA1-1B46-8030-D91EB2D0AA6E}" type="datetimeFigureOut">
              <a:rPr lang="en-US" smtClean="0"/>
              <a:t>9/28/18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EEE66-5716-FC4D-B408-1485CBD6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88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141BF-20CD-8149-BBD4-577371A5EE84}" type="datetimeFigureOut">
              <a:rPr lang="en-US" smtClean="0"/>
              <a:t>9/28/18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26-7CBC-344A-8670-744D1322C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9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26-7CBC-344A-8670-744D1322C0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2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9974E41-A52A-E043-96E8-C14F67717107}" type="datetimeFigureOut">
              <a:rPr lang="en-US" smtClean="0"/>
              <a:t>9/28/18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HeTkT5-w5R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419" y="4624668"/>
            <a:ext cx="4033447" cy="2233332"/>
          </a:xfrm>
        </p:spPr>
        <p:txBody>
          <a:bodyPr>
            <a:normAutofit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#2: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Populism &amp; Progressivism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83782" y="4624668"/>
            <a:ext cx="3955417" cy="1644226"/>
          </a:xfrm>
        </p:spPr>
        <p:txBody>
          <a:bodyPr>
            <a:noAutofit/>
          </a:bodyPr>
          <a:lstStyle/>
          <a:p>
            <a:endParaRPr lang="en-US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99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Grange Movement &amp; Populism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586" y="1243933"/>
            <a:ext cx="7973790" cy="5434023"/>
          </a:xfrm>
        </p:spPr>
        <p:txBody>
          <a:bodyPr>
            <a:normAutofit/>
          </a:bodyPr>
          <a:lstStyle/>
          <a:p>
            <a:r>
              <a:rPr lang="en-US" b="1" dirty="0" smtClean="0"/>
              <a:t>Grange</a:t>
            </a:r>
            <a:r>
              <a:rPr lang="en-US" dirty="0" smtClean="0"/>
              <a:t> started as a social movement of farmers who wanted the gov’t to control the RRs &amp; storage of grain</a:t>
            </a:r>
          </a:p>
          <a:p>
            <a:pPr lvl="1"/>
            <a:r>
              <a:rPr lang="en-US" dirty="0" smtClean="0"/>
              <a:t>Grassroots movement for change in state </a:t>
            </a:r>
            <a:r>
              <a:rPr lang="en-US" dirty="0" smtClean="0"/>
              <a:t>laws</a:t>
            </a:r>
          </a:p>
          <a:p>
            <a:pPr lvl="1"/>
            <a:r>
              <a:rPr lang="en-US" dirty="0" smtClean="0"/>
              <a:t>Cooperatives </a:t>
            </a:r>
            <a:r>
              <a:rPr lang="mr-IN" dirty="0" smtClean="0"/>
              <a:t>–</a:t>
            </a:r>
            <a:r>
              <a:rPr lang="en-US" dirty="0" smtClean="0"/>
              <a:t> farmers pool resources to help each other</a:t>
            </a:r>
            <a:endParaRPr lang="en-US" dirty="0" smtClean="0"/>
          </a:p>
          <a:p>
            <a:r>
              <a:rPr lang="en-US" b="1" dirty="0" smtClean="0"/>
              <a:t>Populism</a:t>
            </a:r>
            <a:r>
              <a:rPr lang="en-US" dirty="0" smtClean="0"/>
              <a:t> – movement of farmers &amp; labor workers organized into the Populist Party (People’s Party) </a:t>
            </a:r>
          </a:p>
          <a:p>
            <a:pPr lvl="1"/>
            <a:r>
              <a:rPr lang="en-US" dirty="0" smtClean="0"/>
              <a:t>Platform:</a:t>
            </a:r>
          </a:p>
          <a:p>
            <a:pPr lvl="2"/>
            <a:r>
              <a:rPr lang="en-US" dirty="0" smtClean="0"/>
              <a:t>Bi-</a:t>
            </a:r>
            <a:r>
              <a:rPr lang="en-US" dirty="0" err="1" smtClean="0"/>
              <a:t>metalism</a:t>
            </a:r>
            <a:r>
              <a:rPr lang="en-US" dirty="0" smtClean="0"/>
              <a:t> – using gold &amp; silver to increase money supply &amp; lower the value of money</a:t>
            </a:r>
          </a:p>
          <a:p>
            <a:pPr lvl="2"/>
            <a:r>
              <a:rPr lang="en-US" dirty="0" smtClean="0"/>
              <a:t>Direct Election of Senators</a:t>
            </a:r>
          </a:p>
          <a:p>
            <a:pPr lvl="2"/>
            <a:r>
              <a:rPr lang="en-US" dirty="0" smtClean="0"/>
              <a:t>Secret ballot elections</a:t>
            </a:r>
          </a:p>
          <a:p>
            <a:pPr lvl="2"/>
            <a:r>
              <a:rPr lang="en-US" dirty="0" smtClean="0"/>
              <a:t>Graduated Income Tax</a:t>
            </a:r>
          </a:p>
          <a:p>
            <a:pPr lvl="2"/>
            <a:r>
              <a:rPr lang="en-US" dirty="0" smtClean="0"/>
              <a:t>Leader – William Jennings Bryan – Cross of Gold Speech</a:t>
            </a:r>
          </a:p>
          <a:p>
            <a:pPr marL="685800" lvl="3" indent="0">
              <a:buNone/>
            </a:pPr>
            <a:r>
              <a:rPr lang="en-US" dirty="0">
                <a:hlinkClick r:id="rId2"/>
              </a:rPr>
              <a:t>https://youtu.be/HeTkT5-</a:t>
            </a:r>
            <a:r>
              <a:rPr lang="en-US" dirty="0" smtClean="0">
                <a:hlinkClick r:id="rId2"/>
              </a:rPr>
              <a:t>w5RA</a:t>
            </a:r>
            <a:endParaRPr lang="en-US" dirty="0" smtClean="0"/>
          </a:p>
          <a:p>
            <a:pPr marL="685800" lvl="3" indent="0">
              <a:buNone/>
            </a:pPr>
            <a:endParaRPr lang="en-US" dirty="0" smtClean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613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399" y="1165369"/>
            <a:ext cx="7973789" cy="569263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Progressivism</a:t>
            </a:r>
            <a:r>
              <a:rPr lang="en-US" dirty="0" smtClean="0"/>
              <a:t> – movement seeking to return control of gov’t to the people, restore economic opportunities &amp; correct injustices in American life</a:t>
            </a:r>
          </a:p>
          <a:p>
            <a:r>
              <a:rPr lang="en-US" dirty="0" smtClean="0"/>
              <a:t>4 Goals: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Protecting Social Welfare</a:t>
            </a:r>
          </a:p>
          <a:p>
            <a:pPr lvl="3"/>
            <a:r>
              <a:rPr lang="en-US" dirty="0" smtClean="0"/>
              <a:t>Settlement houses, YMCA, Salvation Army, No child labor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Promoting Moral Improvement</a:t>
            </a:r>
          </a:p>
          <a:p>
            <a:pPr lvl="3"/>
            <a:r>
              <a:rPr lang="en-US" dirty="0" smtClean="0"/>
              <a:t>Temperance Movement, Prohibition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Creating Economic Reform</a:t>
            </a:r>
          </a:p>
          <a:p>
            <a:pPr lvl="3"/>
            <a:r>
              <a:rPr lang="en-US" dirty="0" smtClean="0"/>
              <a:t>Panic of 1893 – railroads caused banks </a:t>
            </a:r>
            <a:r>
              <a:rPr lang="en-US" smtClean="0"/>
              <a:t>to close</a:t>
            </a:r>
            <a:endParaRPr lang="en-US" dirty="0" smtClean="0"/>
          </a:p>
          <a:p>
            <a:pPr lvl="3"/>
            <a:r>
              <a:rPr lang="en-US" dirty="0" smtClean="0"/>
              <a:t>Socialism, Muckrakers (journalists who wrote about corruption in business &amp; </a:t>
            </a:r>
            <a:r>
              <a:rPr lang="en-US" dirty="0" err="1" smtClean="0"/>
              <a:t>govt</a:t>
            </a:r>
            <a:r>
              <a:rPr lang="en-US" dirty="0" smtClean="0"/>
              <a:t>)</a:t>
            </a:r>
          </a:p>
          <a:p>
            <a:pPr lvl="4"/>
            <a:r>
              <a:rPr lang="en-US" dirty="0" smtClean="0"/>
              <a:t>Upton Sinclair- “The Jungle”- Pure Food &amp; Drug Act, Meat Inspection Act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Foster Efficiency – </a:t>
            </a:r>
          </a:p>
          <a:p>
            <a:pPr lvl="3"/>
            <a:r>
              <a:rPr lang="en-US" dirty="0" smtClean="0"/>
              <a:t>Scientific management – using science to increase efficiency in the workplace</a:t>
            </a:r>
          </a:p>
          <a:p>
            <a:pPr lvl="3"/>
            <a:r>
              <a:rPr lang="en-US" dirty="0" smtClean="0"/>
              <a:t>Ford Motor Company- $5/day wage, 8 hour day (2x other workers in US)</a:t>
            </a:r>
          </a:p>
          <a:p>
            <a:pPr marL="6858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90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425" y="1243933"/>
            <a:ext cx="8013070" cy="54471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Early Changes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Munn </a:t>
            </a:r>
            <a:r>
              <a:rPr lang="en-US" b="1" dirty="0"/>
              <a:t>vs. Illinois</a:t>
            </a:r>
            <a:r>
              <a:rPr lang="en-US" dirty="0"/>
              <a:t>- 1877</a:t>
            </a:r>
          </a:p>
          <a:p>
            <a:pPr lvl="1"/>
            <a:r>
              <a:rPr lang="en-US" dirty="0"/>
              <a:t>Sup. Ct. allowed government to regulate private industry </a:t>
            </a:r>
          </a:p>
          <a:p>
            <a:r>
              <a:rPr lang="en-US" b="1" dirty="0"/>
              <a:t>Interstate Commerce Act</a:t>
            </a:r>
            <a:r>
              <a:rPr lang="en-US" dirty="0"/>
              <a:t>- 1886</a:t>
            </a:r>
          </a:p>
          <a:p>
            <a:pPr lvl="1"/>
            <a:r>
              <a:rPr lang="en-US" dirty="0"/>
              <a:t>Sup. Ct. ruled that states </a:t>
            </a:r>
            <a:r>
              <a:rPr lang="en-US" dirty="0" smtClean="0"/>
              <a:t>could </a:t>
            </a:r>
            <a:r>
              <a:rPr lang="en-US" dirty="0"/>
              <a:t>set rates on inter-state commerce</a:t>
            </a:r>
          </a:p>
          <a:p>
            <a:pPr lvl="2"/>
            <a:r>
              <a:rPr lang="en-US" dirty="0"/>
              <a:t>ICC set up to supervise RR activities by a committee of 5 members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Empower the People:</a:t>
            </a:r>
          </a:p>
          <a:p>
            <a:r>
              <a:rPr lang="en-US" u="sng" dirty="0" smtClean="0"/>
              <a:t>Initiative</a:t>
            </a:r>
            <a:r>
              <a:rPr lang="en-US" dirty="0" smtClean="0"/>
              <a:t> – a bill on the voting ballot that is originated by the people, rather than the lawmakers</a:t>
            </a:r>
          </a:p>
          <a:p>
            <a:r>
              <a:rPr lang="en-US" u="sng" dirty="0" smtClean="0"/>
              <a:t>Referendum</a:t>
            </a:r>
            <a:r>
              <a:rPr lang="en-US" dirty="0" smtClean="0"/>
              <a:t> – voters are allowed to approve or reject a law that the legislature has passed </a:t>
            </a:r>
          </a:p>
          <a:p>
            <a:r>
              <a:rPr lang="en-US" u="sng" dirty="0" smtClean="0"/>
              <a:t>Recall</a:t>
            </a:r>
            <a:r>
              <a:rPr lang="en-US" dirty="0" smtClean="0"/>
              <a:t> – the voters have the opportunity to reject &amp; remove an elected official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84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982" y="1261028"/>
            <a:ext cx="7765805" cy="5364553"/>
          </a:xfrm>
        </p:spPr>
        <p:txBody>
          <a:bodyPr/>
          <a:lstStyle/>
          <a:p>
            <a:r>
              <a:rPr lang="en-US" b="1" dirty="0"/>
              <a:t>Pendleton</a:t>
            </a:r>
            <a:r>
              <a:rPr lang="en-US" dirty="0"/>
              <a:t> </a:t>
            </a:r>
            <a:r>
              <a:rPr lang="en-US" b="1" dirty="0"/>
              <a:t>Civil Service Reform </a:t>
            </a:r>
            <a:r>
              <a:rPr lang="en-US" b="1" dirty="0" smtClean="0"/>
              <a:t>Act</a:t>
            </a:r>
            <a:r>
              <a:rPr lang="en-US" dirty="0" smtClean="0"/>
              <a:t> (1883) – established </a:t>
            </a:r>
            <a:r>
              <a:rPr lang="en-US" dirty="0"/>
              <a:t>that positions within the federal government should be awarded on the basis of merit instead of political affiliation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Amendment – 1913 – Progressive (graduated) Income Tax</a:t>
            </a:r>
          </a:p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Amendment – 1913 – Direction Election of Senators</a:t>
            </a:r>
          </a:p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Amendment – 1919 - Prohibition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 –  1920 -  Women’s Suffrage</a:t>
            </a:r>
          </a:p>
        </p:txBody>
      </p:sp>
    </p:spTree>
    <p:extLst>
      <p:ext uri="{BB962C8B-B14F-4D97-AF65-F5344CB8AC3E}">
        <p14:creationId xmlns:p14="http://schemas.microsoft.com/office/powerpoint/2010/main" val="2016229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Segregation &amp;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06" y="1343860"/>
            <a:ext cx="7845181" cy="5227491"/>
          </a:xfrm>
        </p:spPr>
        <p:txBody>
          <a:bodyPr>
            <a:normAutofit/>
          </a:bodyPr>
          <a:lstStyle/>
          <a:p>
            <a:r>
              <a:rPr lang="en-US" dirty="0" smtClean="0"/>
              <a:t>Jim Crow Laws – state laws permitting segregation (separating whites and blacks) in public &amp; private facilities</a:t>
            </a:r>
          </a:p>
          <a:p>
            <a:r>
              <a:rPr lang="en-US" dirty="0" smtClean="0"/>
              <a:t>Voting restrictions based on race-</a:t>
            </a:r>
          </a:p>
          <a:p>
            <a:pPr lvl="1"/>
            <a:r>
              <a:rPr lang="en-US" u="sng" dirty="0" smtClean="0"/>
              <a:t>Literacy tests</a:t>
            </a:r>
          </a:p>
          <a:p>
            <a:pPr lvl="1"/>
            <a:r>
              <a:rPr lang="en-US" u="sng" dirty="0" smtClean="0"/>
              <a:t>Poll taxes </a:t>
            </a:r>
            <a:r>
              <a:rPr lang="en-US" dirty="0" smtClean="0"/>
              <a:t>– pay to vote</a:t>
            </a:r>
          </a:p>
          <a:p>
            <a:pPr lvl="1"/>
            <a:r>
              <a:rPr lang="en-US" u="sng" dirty="0" smtClean="0"/>
              <a:t>Grandfather clauses </a:t>
            </a:r>
            <a:r>
              <a:rPr lang="en-US" dirty="0" smtClean="0"/>
              <a:t>– he could vote if his father or grandfather had been eligible to vote before January 1, 1867</a:t>
            </a:r>
          </a:p>
          <a:p>
            <a:r>
              <a:rPr lang="en-US" dirty="0" smtClean="0"/>
              <a:t>Early Civil Rights leaders:</a:t>
            </a:r>
          </a:p>
          <a:p>
            <a:pPr lvl="1"/>
            <a:r>
              <a:rPr lang="en-US" b="1" dirty="0" smtClean="0"/>
              <a:t>Booker T. Washington </a:t>
            </a:r>
            <a:r>
              <a:rPr lang="en-US" dirty="0" smtClean="0"/>
              <a:t>– promoted practical skills, such as agriculture or mechanical work, created the Tuskegee Institute</a:t>
            </a:r>
          </a:p>
          <a:p>
            <a:pPr lvl="1"/>
            <a:r>
              <a:rPr lang="en-US" b="1" dirty="0" smtClean="0"/>
              <a:t>W.E.B. Du Bois </a:t>
            </a:r>
            <a:r>
              <a:rPr lang="en-US" dirty="0" smtClean="0"/>
              <a:t>– talented 10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to lead blacks, educate the most talented &amp; lead the group</a:t>
            </a:r>
          </a:p>
          <a:p>
            <a:pPr lvl="2"/>
            <a:r>
              <a:rPr lang="en-US" dirty="0" smtClean="0"/>
              <a:t>Founded the </a:t>
            </a:r>
            <a:r>
              <a:rPr lang="en-US" b="1" dirty="0" smtClean="0"/>
              <a:t>Niagara </a:t>
            </a:r>
            <a:r>
              <a:rPr lang="en-US" b="1" dirty="0"/>
              <a:t>Movement</a:t>
            </a:r>
            <a:r>
              <a:rPr lang="en-US" dirty="0"/>
              <a:t> </a:t>
            </a:r>
            <a:r>
              <a:rPr lang="en-US" dirty="0" smtClean="0"/>
              <a:t>– 1905,  named </a:t>
            </a:r>
            <a:r>
              <a:rPr lang="en-US" dirty="0"/>
              <a:t>for the "mighty current" of change the group wanted to </a:t>
            </a:r>
            <a:r>
              <a:rPr lang="en-US" dirty="0" smtClean="0"/>
              <a:t>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Segregation &amp;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10" y="1290777"/>
            <a:ext cx="7556313" cy="4627138"/>
          </a:xfrm>
        </p:spPr>
        <p:txBody>
          <a:bodyPr/>
          <a:lstStyle/>
          <a:p>
            <a:r>
              <a:rPr lang="en-US" b="1" dirty="0" smtClean="0"/>
              <a:t>Marcus Garvey- </a:t>
            </a:r>
            <a:r>
              <a:rPr lang="en-US" dirty="0" smtClean="0"/>
              <a:t>founded the Universal Negro Improvement Association, encouraged black to move back to Africa &amp; create a great kingdom</a:t>
            </a:r>
            <a:endParaRPr lang="en-US" b="1" dirty="0" smtClean="0"/>
          </a:p>
          <a:p>
            <a:r>
              <a:rPr lang="en-US" b="1" dirty="0" smtClean="0"/>
              <a:t>NAACP</a:t>
            </a:r>
            <a:r>
              <a:rPr lang="en-US" dirty="0" smtClean="0"/>
              <a:t> - National </a:t>
            </a:r>
            <a:r>
              <a:rPr lang="en-US" dirty="0"/>
              <a:t>Association for the Advancement of Colored People, is a civil rights organization founded in 1909 to fight prejudice, lynching, and Jim Crow segregation, and to work for the betterment of "people of color." </a:t>
            </a:r>
            <a:endParaRPr lang="en-US" dirty="0" smtClean="0"/>
          </a:p>
          <a:p>
            <a:pPr lvl="1"/>
            <a:r>
              <a:rPr lang="en-US" dirty="0" smtClean="0"/>
              <a:t>W</a:t>
            </a:r>
            <a:r>
              <a:rPr lang="en-US" dirty="0"/>
              <a:t>. E.B. </a:t>
            </a:r>
            <a:r>
              <a:rPr lang="en-US" dirty="0" smtClean="0"/>
              <a:t>Du Bois &amp; </a:t>
            </a:r>
            <a:r>
              <a:rPr lang="en-US" dirty="0"/>
              <a:t>Ida B. Wells were among the original </a:t>
            </a:r>
            <a:r>
              <a:rPr lang="en-US" dirty="0" smtClean="0"/>
              <a:t>founders</a:t>
            </a:r>
          </a:p>
          <a:p>
            <a:r>
              <a:rPr lang="en-US" dirty="0" smtClean="0"/>
              <a:t>Charles Eastman – Native American civil rights leader, founder of the Boy Scouts, began 32 chapters of the YMCA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61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Era Presidents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562" y="1377080"/>
            <a:ext cx="7852225" cy="5169613"/>
          </a:xfrm>
        </p:spPr>
        <p:txBody>
          <a:bodyPr/>
          <a:lstStyle/>
          <a:p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– Teddy Roosevelt (R) – youngest president to hold office after McKinley was assassinated</a:t>
            </a:r>
          </a:p>
          <a:p>
            <a:pPr lvl="1"/>
            <a:r>
              <a:rPr lang="en-US" dirty="0" smtClean="0"/>
              <a:t>Known as the “Progressive President”</a:t>
            </a:r>
            <a:r>
              <a:rPr lang="en-US" dirty="0"/>
              <a:t> </a:t>
            </a:r>
            <a:r>
              <a:rPr lang="en-US" dirty="0" smtClean="0"/>
              <a:t>– “Trust Buster” </a:t>
            </a:r>
          </a:p>
          <a:p>
            <a:pPr lvl="1"/>
            <a:r>
              <a:rPr lang="en-US" dirty="0" smtClean="0"/>
              <a:t>“Square Deal” – believed in good &amp; bad trusts</a:t>
            </a:r>
          </a:p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– William Howard Taft (R) – picked by TR</a:t>
            </a:r>
          </a:p>
          <a:p>
            <a:pPr lvl="1"/>
            <a:r>
              <a:rPr lang="en-US" dirty="0" smtClean="0"/>
              <a:t>Broke up more trusts than TR</a:t>
            </a:r>
          </a:p>
          <a:p>
            <a:pPr lvl="1"/>
            <a:r>
              <a:rPr lang="en-US" dirty="0" smtClean="0"/>
              <a:t>Angered TR when he broke up “good trusts”</a:t>
            </a:r>
          </a:p>
          <a:p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– Woodrow Wilson (D) – </a:t>
            </a:r>
          </a:p>
          <a:p>
            <a:pPr lvl="1"/>
            <a:r>
              <a:rPr lang="en-US" dirty="0" smtClean="0"/>
              <a:t>Republicans split during election – Republicans (Taft) vs. Bull Moose (TR)</a:t>
            </a:r>
          </a:p>
          <a:p>
            <a:pPr lvl="1"/>
            <a:r>
              <a:rPr lang="en-US" dirty="0" smtClean="0"/>
              <a:t>Created Federal Reserve System</a:t>
            </a:r>
          </a:p>
          <a:p>
            <a:pPr lvl="1"/>
            <a:r>
              <a:rPr lang="en-US" dirty="0" smtClean="0"/>
              <a:t>Graduated Income Tax</a:t>
            </a:r>
          </a:p>
          <a:p>
            <a:pPr lvl="1"/>
            <a:r>
              <a:rPr lang="en-US" dirty="0" smtClean="0"/>
              <a:t>Women’s suffrage attained during presidency</a:t>
            </a:r>
          </a:p>
        </p:txBody>
      </p:sp>
    </p:spTree>
    <p:extLst>
      <p:ext uri="{BB962C8B-B14F-4D97-AF65-F5344CB8AC3E}">
        <p14:creationId xmlns:p14="http://schemas.microsoft.com/office/powerpoint/2010/main" val="1492736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39770</TotalTime>
  <Words>741</Words>
  <Application>Microsoft Macintosh PowerPoint</Application>
  <PresentationFormat>On-screen Show (4:3)</PresentationFormat>
  <Paragraphs>74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Unit #2:   Populism &amp; Progressivism</vt:lpstr>
      <vt:lpstr>Grange Movement &amp; Populism: </vt:lpstr>
      <vt:lpstr>Progressivism</vt:lpstr>
      <vt:lpstr>Political Reforms</vt:lpstr>
      <vt:lpstr>Progressive Amendments</vt:lpstr>
      <vt:lpstr>Segregation &amp; Discrimination</vt:lpstr>
      <vt:lpstr>Segregation &amp; Discrimination</vt:lpstr>
      <vt:lpstr>Progressive Era Presidents</vt:lpstr>
    </vt:vector>
  </TitlesOfParts>
  <Company>Caney Valley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#1:  Immigration,  Industrialization &amp; Progressives</dc:title>
  <dc:creator>Amanda Rains</dc:creator>
  <cp:lastModifiedBy>Amanda Rains</cp:lastModifiedBy>
  <cp:revision>51</cp:revision>
  <cp:lastPrinted>2016-08-29T12:34:13Z</cp:lastPrinted>
  <dcterms:created xsi:type="dcterms:W3CDTF">2016-08-18T17:01:10Z</dcterms:created>
  <dcterms:modified xsi:type="dcterms:W3CDTF">2018-10-03T13:38:42Z</dcterms:modified>
</cp:coreProperties>
</file>