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5"/>
  </p:handoutMasterIdLst>
  <p:sldIdLst>
    <p:sldId id="256" r:id="rId2"/>
    <p:sldId id="258" r:id="rId3"/>
    <p:sldId id="292" r:id="rId4"/>
    <p:sldId id="261" r:id="rId5"/>
    <p:sldId id="260" r:id="rId6"/>
    <p:sldId id="263" r:id="rId7"/>
    <p:sldId id="264" r:id="rId8"/>
    <p:sldId id="266" r:id="rId9"/>
    <p:sldId id="267" r:id="rId10"/>
    <p:sldId id="269" r:id="rId11"/>
    <p:sldId id="291" r:id="rId12"/>
    <p:sldId id="270" r:id="rId13"/>
    <p:sldId id="271" r:id="rId14"/>
    <p:sldId id="274" r:id="rId15"/>
    <p:sldId id="275" r:id="rId16"/>
    <p:sldId id="276" r:id="rId17"/>
    <p:sldId id="278" r:id="rId18"/>
    <p:sldId id="279" r:id="rId19"/>
    <p:sldId id="282" r:id="rId20"/>
    <p:sldId id="284" r:id="rId21"/>
    <p:sldId id="285" r:id="rId22"/>
    <p:sldId id="287" r:id="rId23"/>
    <p:sldId id="289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8" rIns="93177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7" y="0"/>
            <a:ext cx="3037840" cy="464820"/>
          </a:xfrm>
          <a:prstGeom prst="rect">
            <a:avLst/>
          </a:prstGeom>
        </p:spPr>
        <p:txBody>
          <a:bodyPr vert="horz" lIns="93177" tIns="46588" rIns="93177" bIns="46588" rtlCol="0"/>
          <a:lstStyle>
            <a:lvl1pPr algn="r">
              <a:defRPr sz="1200"/>
            </a:lvl1pPr>
          </a:lstStyle>
          <a:p>
            <a:fld id="{E2108D92-2CD0-4A2B-89CC-566C7E3EBBB7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8" rIns="93177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7" y="8829967"/>
            <a:ext cx="3037840" cy="464820"/>
          </a:xfrm>
          <a:prstGeom prst="rect">
            <a:avLst/>
          </a:prstGeom>
        </p:spPr>
        <p:txBody>
          <a:bodyPr vert="horz" lIns="93177" tIns="46588" rIns="93177" bIns="46588" rtlCol="0" anchor="b"/>
          <a:lstStyle>
            <a:lvl1pPr algn="r">
              <a:defRPr sz="1200"/>
            </a:lvl1pPr>
          </a:lstStyle>
          <a:p>
            <a:fld id="{A643CB5A-006B-4752-B246-0DB4AA393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13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8D72-F3C7-4ECD-A27B-1C94847EE4ED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1100-841E-451D-8C57-C6A064F9FB1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8D72-F3C7-4ECD-A27B-1C94847EE4ED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1100-841E-451D-8C57-C6A064F9FB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8D72-F3C7-4ECD-A27B-1C94847EE4ED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1100-841E-451D-8C57-C6A064F9FB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8D72-F3C7-4ECD-A27B-1C94847EE4ED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1100-841E-451D-8C57-C6A064F9FB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8D72-F3C7-4ECD-A27B-1C94847EE4ED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1100-841E-451D-8C57-C6A064F9FB1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8D72-F3C7-4ECD-A27B-1C94847EE4ED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1100-841E-451D-8C57-C6A064F9FB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8D72-F3C7-4ECD-A27B-1C94847EE4ED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1100-841E-451D-8C57-C6A064F9FB1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8D72-F3C7-4ECD-A27B-1C94847EE4ED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1100-841E-451D-8C57-C6A064F9FB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8D72-F3C7-4ECD-A27B-1C94847EE4ED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1100-841E-451D-8C57-C6A064F9FB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8D72-F3C7-4ECD-A27B-1C94847EE4ED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1100-841E-451D-8C57-C6A064F9FB1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8D72-F3C7-4ECD-A27B-1C94847EE4ED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1100-841E-451D-8C57-C6A064F9FB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5758D72-F3C7-4ECD-A27B-1C94847EE4ED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D311100-841E-451D-8C57-C6A064F9FB1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en.wikipedia.org/wiki/File:Thomas_Woodrow_Wilson,_Harris_&amp;_Ewing_bw_photo_portrait,_1919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139" y="132926"/>
            <a:ext cx="3324225" cy="250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41542"/>
            <a:ext cx="7848600" cy="787457"/>
          </a:xfrm>
        </p:spPr>
        <p:txBody>
          <a:bodyPr/>
          <a:lstStyle/>
          <a:p>
            <a:r>
              <a:rPr lang="en-US" dirty="0" smtClean="0"/>
              <a:t>Unit </a:t>
            </a:r>
            <a:r>
              <a:rPr lang="en-US" dirty="0" smtClean="0"/>
              <a:t>#3 Great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428999"/>
            <a:ext cx="214312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6" y="152400"/>
            <a:ext cx="5275984" cy="231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733800"/>
            <a:ext cx="3886200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3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Hazards of warfare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191000" cy="4724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Soldiers surrounded by lice, rats, and polluted water in trenches</a:t>
            </a:r>
          </a:p>
          <a:p>
            <a:r>
              <a:rPr lang="en-US" dirty="0" smtClean="0"/>
              <a:t>‘</a:t>
            </a:r>
            <a:r>
              <a:rPr lang="en-US" u="sng" dirty="0" smtClean="0"/>
              <a:t>Shell shock</a:t>
            </a:r>
            <a:r>
              <a:rPr lang="en-US" dirty="0" smtClean="0"/>
              <a:t>’- describes the emotional collapse experienced during war</a:t>
            </a:r>
          </a:p>
          <a:p>
            <a:r>
              <a:rPr lang="en-US" u="sng" dirty="0" smtClean="0"/>
              <a:t>Trench foot</a:t>
            </a:r>
            <a:r>
              <a:rPr lang="en-US" dirty="0" smtClean="0"/>
              <a:t>- disease caused by standing in cold wet trenches for long periods of time without drying out the feet</a:t>
            </a:r>
          </a:p>
          <a:p>
            <a:pPr lvl="1"/>
            <a:r>
              <a:rPr lang="en-US" dirty="0" smtClean="0"/>
              <a:t>Feet literally begin to rot- only solution was amputation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37730"/>
            <a:ext cx="428625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345" y="3657600"/>
            <a:ext cx="48768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65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36475"/>
            <a:ext cx="7924800" cy="605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12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Allies go on the offensive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Russia pulls out of the war in 1917- causing Germany to place all its troops on the western front</a:t>
            </a:r>
          </a:p>
          <a:p>
            <a:r>
              <a:rPr lang="en-US" dirty="0" smtClean="0"/>
              <a:t>With the assistance of US troops, Allies begin pushing Germans back and out of France</a:t>
            </a:r>
          </a:p>
        </p:txBody>
      </p:sp>
    </p:spTree>
    <p:extLst>
      <p:ext uri="{BB962C8B-B14F-4D97-AF65-F5344CB8AC3E}">
        <p14:creationId xmlns:p14="http://schemas.microsoft.com/office/powerpoint/2010/main" val="70592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War’s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War deaths approximately 22 million </a:t>
            </a:r>
          </a:p>
          <a:p>
            <a:r>
              <a:rPr lang="en-US" dirty="0" smtClean="0"/>
              <a:t>Another 20 million wounded and 10 million left homeless</a:t>
            </a:r>
          </a:p>
          <a:p>
            <a:r>
              <a:rPr lang="en-US" dirty="0" smtClean="0"/>
              <a:t>Americans lose 48,000 in battle and another 62,000 to disease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952" y="3276600"/>
            <a:ext cx="2322767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83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Congress Gives Power to Wilson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the first time, Americans understand how the home front impacts the war effort</a:t>
            </a:r>
          </a:p>
          <a:p>
            <a:r>
              <a:rPr lang="en-US" dirty="0" smtClean="0"/>
              <a:t>Economy shifts from producing consumer goods to war supplies</a:t>
            </a:r>
          </a:p>
          <a:p>
            <a:r>
              <a:rPr lang="en-US" dirty="0" smtClean="0"/>
              <a:t>To make the effort more efficient, government takes over control of much of the economy</a:t>
            </a:r>
          </a:p>
          <a:p>
            <a:r>
              <a:rPr lang="en-US" u="sng" dirty="0" smtClean="0"/>
              <a:t>War Industries Board</a:t>
            </a:r>
            <a:r>
              <a:rPr lang="en-US" dirty="0" smtClean="0"/>
              <a:t>- regulates the production of war supplies</a:t>
            </a:r>
          </a:p>
          <a:p>
            <a:pPr lvl="1"/>
            <a:r>
              <a:rPr lang="en-US" dirty="0" smtClean="0"/>
              <a:t>Encouraged companies to mass produce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50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Congress Gives Power to Wilson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March 1918: Daylight Savings time introduced to save fuels</a:t>
            </a:r>
          </a:p>
          <a:p>
            <a:r>
              <a:rPr lang="en-US" dirty="0" smtClean="0"/>
              <a:t>Wages jump heavily- however so did food prices and housing costs</a:t>
            </a:r>
          </a:p>
          <a:p>
            <a:r>
              <a:rPr lang="en-US" dirty="0" smtClean="0"/>
              <a:t>Union membership booms as uneven pay between labor and management becomes common </a:t>
            </a:r>
          </a:p>
          <a:p>
            <a:r>
              <a:rPr lang="en-US" dirty="0" smtClean="0"/>
              <a:t>Food Administration works to ration food- one day a week was ‘meatless’</a:t>
            </a:r>
          </a:p>
          <a:p>
            <a:pPr lvl="1"/>
            <a:r>
              <a:rPr lang="en-US" dirty="0" smtClean="0"/>
              <a:t>Many people plant ‘</a:t>
            </a:r>
            <a:r>
              <a:rPr lang="en-US" u="sng" dirty="0" smtClean="0"/>
              <a:t>victory gardens</a:t>
            </a:r>
            <a:r>
              <a:rPr lang="en-US" dirty="0" smtClean="0"/>
              <a:t>’- gardens at home allowing more food to be freed up for the troops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94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Selling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382000" cy="5105400"/>
          </a:xfrm>
        </p:spPr>
        <p:txBody>
          <a:bodyPr/>
          <a:lstStyle/>
          <a:p>
            <a:r>
              <a:rPr lang="en-US" dirty="0" smtClean="0"/>
              <a:t>Government needs to raise money to pay for the war effort:</a:t>
            </a:r>
          </a:p>
          <a:p>
            <a:pPr lvl="1"/>
            <a:r>
              <a:rPr lang="en-US" dirty="0" smtClean="0"/>
              <a:t>Progressive Income Tax- taxes higher incomes more than lower incomes</a:t>
            </a:r>
          </a:p>
          <a:p>
            <a:pPr lvl="1"/>
            <a:r>
              <a:rPr lang="en-US" dirty="0" smtClean="0"/>
              <a:t>Bonds</a:t>
            </a:r>
          </a:p>
          <a:p>
            <a:pPr lvl="1"/>
            <a:r>
              <a:rPr lang="en-US" dirty="0" smtClean="0"/>
              <a:t>Increased excise taxes on liquor, tobacco, and luxury goods</a:t>
            </a:r>
          </a:p>
          <a:p>
            <a:r>
              <a:rPr lang="en-US" dirty="0"/>
              <a:t>US government uses </a:t>
            </a:r>
            <a:r>
              <a:rPr lang="en-US" u="sng" dirty="0"/>
              <a:t>propaganda</a:t>
            </a:r>
            <a:r>
              <a:rPr lang="en-US" dirty="0"/>
              <a:t>, communication designed to influence people’s thoughts and actions,  to sell the war to the public</a:t>
            </a:r>
          </a:p>
          <a:p>
            <a:pPr lvl="1"/>
            <a:r>
              <a:rPr lang="en-US" dirty="0"/>
              <a:t>Propaganda usually in the form of paintings, posters, or cartoons</a:t>
            </a:r>
          </a:p>
          <a:p>
            <a:pPr lvl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598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2743200" cy="3733800"/>
          </a:xfrm>
        </p:spPr>
        <p:txBody>
          <a:bodyPr/>
          <a:lstStyle/>
          <a:p>
            <a:r>
              <a:rPr lang="en-US" dirty="0" smtClean="0"/>
              <a:t>Selling </a:t>
            </a:r>
            <a:br>
              <a:rPr lang="en-US" dirty="0" smtClean="0"/>
            </a:br>
            <a:r>
              <a:rPr lang="en-US" dirty="0" smtClean="0"/>
              <a:t>the </a:t>
            </a:r>
            <a:br>
              <a:rPr lang="en-US" dirty="0" smtClean="0"/>
            </a:br>
            <a:r>
              <a:rPr lang="en-US" dirty="0" smtClean="0"/>
              <a:t>War</a:t>
            </a:r>
            <a:endParaRPr lang="en-US" dirty="0"/>
          </a:p>
        </p:txBody>
      </p:sp>
      <p:pic>
        <p:nvPicPr>
          <p:cNvPr id="1026" name="Picture 2" descr="Sorry, you need graphics for this document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4260" y="685800"/>
            <a:ext cx="5349240" cy="594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168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5791200"/>
          </a:xfrm>
        </p:spPr>
        <p:txBody>
          <a:bodyPr>
            <a:normAutofit/>
          </a:bodyPr>
          <a:lstStyle/>
          <a:p>
            <a:r>
              <a:rPr lang="en-US" dirty="0" smtClean="0"/>
              <a:t>Many German-Americans experience attacks</a:t>
            </a:r>
          </a:p>
          <a:p>
            <a:pPr lvl="1"/>
            <a:r>
              <a:rPr lang="en-US" dirty="0" smtClean="0"/>
              <a:t>Many Germans lose their jobs, orchestras refuse to play Mozart or Beethoven’s music</a:t>
            </a:r>
          </a:p>
          <a:p>
            <a:r>
              <a:rPr lang="en-US" dirty="0" smtClean="0"/>
              <a:t>1918- </a:t>
            </a:r>
            <a:r>
              <a:rPr lang="en-US" u="sng" dirty="0" smtClean="0"/>
              <a:t>Espionage and Sedition Acts</a:t>
            </a:r>
            <a:r>
              <a:rPr lang="en-US" dirty="0" smtClean="0"/>
              <a:t>- laws imposing harsh penalties on anyone interfering with or speaking against the US war effort</a:t>
            </a:r>
          </a:p>
          <a:p>
            <a:pPr lvl="1"/>
            <a:r>
              <a:rPr lang="en-US" dirty="0" smtClean="0"/>
              <a:t>Thousands imprisoned for speaking out against the war</a:t>
            </a:r>
          </a:p>
          <a:p>
            <a:r>
              <a:rPr lang="en-US" dirty="0" smtClean="0"/>
              <a:t>Opportunities </a:t>
            </a:r>
            <a:r>
              <a:rPr lang="en-US" dirty="0"/>
              <a:t>arise for women during the war</a:t>
            </a:r>
          </a:p>
          <a:p>
            <a:pPr lvl="1"/>
            <a:r>
              <a:rPr lang="en-US" dirty="0"/>
              <a:t>Void left by men leaving and fighting allows many women to enter the workplace</a:t>
            </a:r>
          </a:p>
          <a:p>
            <a:pPr lvl="1"/>
            <a:r>
              <a:rPr lang="en-US" dirty="0"/>
              <a:t>Contributions of women to the war effort help lead to women gaining </a:t>
            </a:r>
            <a:r>
              <a:rPr lang="en-US" u="sng" dirty="0"/>
              <a:t>suffrage</a:t>
            </a:r>
            <a:r>
              <a:rPr lang="en-US" dirty="0"/>
              <a:t>- the right to vote- in 1919</a:t>
            </a:r>
          </a:p>
          <a:p>
            <a:pPr lvl="1"/>
            <a:r>
              <a:rPr lang="en-US" dirty="0" smtClean="0"/>
              <a:t>king out against the war and the draft </a:t>
            </a:r>
            <a:endParaRPr lang="en-US" u="sng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457200"/>
            <a:ext cx="8458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War Promotes Social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01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042" y="3505200"/>
            <a:ext cx="8305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Flu Hits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962400"/>
            <a:ext cx="8458200" cy="2514600"/>
          </a:xfrm>
        </p:spPr>
        <p:txBody>
          <a:bodyPr/>
          <a:lstStyle/>
          <a:p>
            <a:r>
              <a:rPr lang="en-US" dirty="0" smtClean="0"/>
              <a:t>1918- influenza outbreak reaches the United States</a:t>
            </a:r>
          </a:p>
          <a:p>
            <a:r>
              <a:rPr lang="en-US" dirty="0" smtClean="0"/>
              <a:t>Approximately 500,000 Americans die</a:t>
            </a:r>
          </a:p>
          <a:p>
            <a:r>
              <a:rPr lang="en-US" dirty="0" smtClean="0"/>
              <a:t>Cripples the economy- many businesses temporarily shut down to avoid spreading the disease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533400"/>
            <a:ext cx="8001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Attacks on Civil Liberties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05563" y="1143000"/>
            <a:ext cx="87630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 smtClean="0"/>
              <a:t>Great Migration</a:t>
            </a:r>
            <a:r>
              <a:rPr lang="en-US" dirty="0" smtClean="0"/>
              <a:t>- large-scale movement of hundreds of thousands of Southern blacks to cities in the North</a:t>
            </a:r>
            <a:endParaRPr lang="en-US" u="sng" dirty="0" smtClean="0"/>
          </a:p>
          <a:p>
            <a:pPr lvl="1"/>
            <a:r>
              <a:rPr lang="en-US" dirty="0" smtClean="0"/>
              <a:t>Many blacks seek to leave behind discrimination in the South</a:t>
            </a:r>
          </a:p>
          <a:p>
            <a:pPr lvl="1"/>
            <a:r>
              <a:rPr lang="en-US" dirty="0" smtClean="0"/>
              <a:t>Many more jobs available to workers in the North</a:t>
            </a:r>
          </a:p>
          <a:p>
            <a:pPr lvl="2"/>
            <a:r>
              <a:rPr lang="en-US" dirty="0" smtClean="0"/>
              <a:t>Thousands migrate to industrial centers of the North: Chicago, New York, Philadelphia, Detroit</a:t>
            </a:r>
          </a:p>
        </p:txBody>
      </p:sp>
    </p:spTree>
    <p:extLst>
      <p:ext uri="{BB962C8B-B14F-4D97-AF65-F5344CB8AC3E}">
        <p14:creationId xmlns:p14="http://schemas.microsoft.com/office/powerpoint/2010/main" val="355500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The War’s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715000"/>
          </a:xfrm>
        </p:spPr>
        <p:txBody>
          <a:bodyPr>
            <a:normAutofit lnSpcReduction="10000"/>
          </a:bodyPr>
          <a:lstStyle/>
          <a:p>
            <a:r>
              <a:rPr lang="en-US" u="sng" dirty="0"/>
              <a:t>Militarism</a:t>
            </a:r>
            <a:endParaRPr lang="en-US" dirty="0"/>
          </a:p>
          <a:p>
            <a:pPr lvl="1"/>
            <a:r>
              <a:rPr lang="en-US" dirty="0"/>
              <a:t>Buildup of a nation’s armed forces</a:t>
            </a:r>
          </a:p>
          <a:p>
            <a:pPr lvl="2"/>
            <a:r>
              <a:rPr lang="en-US" dirty="0"/>
              <a:t>Was a result of imperialism- countries needed strong militaries to defend their colonies</a:t>
            </a:r>
          </a:p>
          <a:p>
            <a:r>
              <a:rPr lang="en-US" u="sng" dirty="0"/>
              <a:t>Alliance System</a:t>
            </a:r>
          </a:p>
          <a:p>
            <a:pPr lvl="1"/>
            <a:r>
              <a:rPr lang="en-US" dirty="0"/>
              <a:t>2 major defense alliances in Europe on the eve of World War I</a:t>
            </a:r>
          </a:p>
          <a:p>
            <a:pPr lvl="2"/>
            <a:r>
              <a:rPr lang="en-US" dirty="0"/>
              <a:t>Triple Entente (Allies)= France, Britain, Russia</a:t>
            </a:r>
          </a:p>
          <a:p>
            <a:pPr lvl="2"/>
            <a:r>
              <a:rPr lang="en-US" dirty="0"/>
              <a:t>Triple Alliance (Central Powers)= Germany, Austria-Hungary, Italy, Ottoman Empire</a:t>
            </a:r>
          </a:p>
          <a:p>
            <a:pPr lvl="1"/>
            <a:r>
              <a:rPr lang="en-US" dirty="0"/>
              <a:t>Alliances were intended to prevent large-scale war, yet ended up starting the largest war in history at the time</a:t>
            </a:r>
          </a:p>
          <a:p>
            <a:r>
              <a:rPr lang="en-US" u="sng" dirty="0"/>
              <a:t>Imperialism</a:t>
            </a:r>
          </a:p>
          <a:p>
            <a:pPr lvl="1"/>
            <a:r>
              <a:rPr lang="en-US" dirty="0"/>
              <a:t>Competition for colonies leads to rivalries between </a:t>
            </a:r>
            <a:r>
              <a:rPr lang="en-US" dirty="0" smtClean="0"/>
              <a:t>nations</a:t>
            </a:r>
            <a:endParaRPr lang="en-US" u="sng" dirty="0" smtClean="0"/>
          </a:p>
          <a:p>
            <a:r>
              <a:rPr lang="en-US" u="sng" dirty="0" smtClean="0"/>
              <a:t>Nationalism</a:t>
            </a:r>
          </a:p>
          <a:p>
            <a:pPr lvl="1"/>
            <a:r>
              <a:rPr lang="en-US" dirty="0" smtClean="0"/>
              <a:t>Devotion to the interests and culture of your nation</a:t>
            </a:r>
          </a:p>
          <a:p>
            <a:pPr lvl="1"/>
            <a:r>
              <a:rPr lang="en-US" dirty="0" smtClean="0"/>
              <a:t>Competition between nations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48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458200" cy="762000"/>
          </a:xfrm>
        </p:spPr>
        <p:txBody>
          <a:bodyPr/>
          <a:lstStyle/>
          <a:p>
            <a:r>
              <a:rPr lang="en-US" dirty="0" smtClean="0"/>
              <a:t>Wilson’s Peace Plans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066800"/>
            <a:ext cx="6370453" cy="5562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Germany signs </a:t>
            </a:r>
            <a:r>
              <a:rPr lang="en-US" u="sng" dirty="0"/>
              <a:t>armistice</a:t>
            </a:r>
            <a:r>
              <a:rPr lang="en-US" dirty="0"/>
              <a:t>, truce, to end the war on 11</a:t>
            </a:r>
            <a:r>
              <a:rPr lang="en-US" baseline="30000" dirty="0"/>
              <a:t>th</a:t>
            </a:r>
            <a:r>
              <a:rPr lang="en-US" dirty="0"/>
              <a:t> hour of the 11</a:t>
            </a:r>
            <a:r>
              <a:rPr lang="en-US" baseline="30000" dirty="0"/>
              <a:t>th</a:t>
            </a:r>
            <a:r>
              <a:rPr lang="en-US" dirty="0"/>
              <a:t> day of the 11</a:t>
            </a:r>
            <a:r>
              <a:rPr lang="en-US" baseline="30000" dirty="0"/>
              <a:t>th</a:t>
            </a:r>
            <a:r>
              <a:rPr lang="en-US" dirty="0"/>
              <a:t> month, 1918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People of postwar Europe welcome Wilson with open arms</a:t>
            </a:r>
          </a:p>
          <a:p>
            <a:r>
              <a:rPr lang="en-US" dirty="0" smtClean="0"/>
              <a:t>Wilson’s </a:t>
            </a:r>
            <a:r>
              <a:rPr lang="en-US" b="1" u="sng" dirty="0" smtClean="0"/>
              <a:t>14 Points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1) There should be no secret treaties among nations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2) Freedom of the seas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3) Tariffs should be lowered or done away with to promote trade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4) Arms should be reduced during diplomatic crises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5) Colonial policies should include interests of those being colonized</a:t>
            </a:r>
          </a:p>
        </p:txBody>
      </p:sp>
      <p:pic>
        <p:nvPicPr>
          <p:cNvPr id="4" name="Picture 2" descr="http://upload.wikimedia.org/wikipedia/commons/thumb/5/53/Thomas_Woodrow_Wilson%2C_Harris_%26_Ewing_bw_photo_portrait%2C_1919.jpg/250px-Thomas_Woodrow_Wilson%2C_Harris_%26_Ewing_bw_photo_portrait%2C_1919.jpg">
            <a:hlinkClick r:id="rId2" tooltip="Woodrow Wils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9053" y="457200"/>
            <a:ext cx="2381250" cy="3609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983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Wilson’s Peace Plans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14 Points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Also stated distinct ethnic groups should form their own nation-states or decide for themselves what nation to join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14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point calls for a </a:t>
            </a:r>
            <a:r>
              <a:rPr lang="en-US" b="1" u="sng" dirty="0" smtClean="0">
                <a:solidFill>
                  <a:schemeClr val="tx1"/>
                </a:solidFill>
              </a:rPr>
              <a:t>League of Nations</a:t>
            </a:r>
            <a:r>
              <a:rPr lang="en-US" dirty="0" smtClean="0">
                <a:solidFill>
                  <a:schemeClr val="tx1"/>
                </a:solidFill>
              </a:rPr>
              <a:t>- an international group designed to allow nations to come together and work to end conflicts</a:t>
            </a:r>
          </a:p>
          <a:p>
            <a:pPr>
              <a:buNone/>
            </a:pPr>
            <a:r>
              <a:rPr lang="en-US" b="1" u="sng" dirty="0"/>
              <a:t>Reaction to Wilson’s </a:t>
            </a:r>
            <a:r>
              <a:rPr lang="en-US" b="1" u="sng" dirty="0" smtClean="0"/>
              <a:t>Plan</a:t>
            </a:r>
            <a:r>
              <a:rPr lang="en-US" dirty="0" smtClean="0"/>
              <a:t>:</a:t>
            </a:r>
          </a:p>
          <a:p>
            <a:r>
              <a:rPr lang="en-US" dirty="0"/>
              <a:t>Most Allied leaders fail to share the same views as Wilson </a:t>
            </a:r>
          </a:p>
          <a:p>
            <a:r>
              <a:rPr lang="en-US" dirty="0"/>
              <a:t>Leaders of France and Britain were angry about German aggression during the war</a:t>
            </a:r>
          </a:p>
          <a:p>
            <a:pPr lvl="1"/>
            <a:r>
              <a:rPr lang="en-US" dirty="0"/>
              <a:t>Wanted to make Germany pay for escalating the war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80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534400" cy="914400"/>
          </a:xfrm>
        </p:spPr>
        <p:txBody>
          <a:bodyPr/>
          <a:lstStyle/>
          <a:p>
            <a:r>
              <a:rPr lang="en-US" dirty="0" smtClean="0"/>
              <a:t>Treaty of Versailles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5344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Established nine new nations including Poland</a:t>
            </a:r>
          </a:p>
          <a:p>
            <a:r>
              <a:rPr lang="en-US" dirty="0" smtClean="0"/>
              <a:t>Gave territories of the former Ottoman Empire to France and Britain </a:t>
            </a:r>
          </a:p>
          <a:p>
            <a:r>
              <a:rPr lang="en-US" dirty="0" smtClean="0"/>
              <a:t>Barred Germany from possessing an army</a:t>
            </a:r>
          </a:p>
          <a:p>
            <a:r>
              <a:rPr lang="en-US" dirty="0" smtClean="0"/>
              <a:t>Forced Germany to pay </a:t>
            </a:r>
            <a:r>
              <a:rPr lang="en-US" b="1" dirty="0" smtClean="0"/>
              <a:t>reparations</a:t>
            </a:r>
            <a:r>
              <a:rPr lang="en-US" dirty="0" smtClean="0"/>
              <a:t>- war damages- of $33 billion to the Allies</a:t>
            </a:r>
          </a:p>
          <a:p>
            <a:r>
              <a:rPr lang="en-US" b="1" u="sng" dirty="0" smtClean="0"/>
              <a:t>Impact:</a:t>
            </a:r>
          </a:p>
          <a:p>
            <a:pPr lvl="1"/>
            <a:r>
              <a:rPr lang="en-US" dirty="0"/>
              <a:t>Treaty lead to future German aggression by humiliating the nation- forced Germany to sign a war-guilt clause</a:t>
            </a:r>
          </a:p>
          <a:p>
            <a:pPr lvl="1"/>
            <a:r>
              <a:rPr lang="en-US" dirty="0"/>
              <a:t>Because Russia didn’t take part in the treaty it lost a great deal of territory</a:t>
            </a:r>
          </a:p>
          <a:p>
            <a:pPr lvl="1"/>
            <a:r>
              <a:rPr lang="en-US" dirty="0"/>
              <a:t>Ignored the self-determination of colonized peoples around the world</a:t>
            </a:r>
          </a:p>
          <a:p>
            <a:pPr lvl="1"/>
            <a:r>
              <a:rPr lang="en-US" dirty="0"/>
              <a:t>Many Americans disapprove of the creation of the League of Nations- after stiff resistance US fails to join League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Legacy of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War strengthens the power of the US government and military </a:t>
            </a:r>
          </a:p>
          <a:p>
            <a:r>
              <a:rPr lang="en-US" dirty="0" smtClean="0"/>
              <a:t>Accelerates social change for women and minorities </a:t>
            </a:r>
          </a:p>
          <a:p>
            <a:r>
              <a:rPr lang="en-US" dirty="0" smtClean="0"/>
              <a:t>Creates political instability in Europe</a:t>
            </a:r>
          </a:p>
          <a:p>
            <a:r>
              <a:rPr lang="en-US" dirty="0" smtClean="0"/>
              <a:t>Resulted in the deaths of millions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65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l="8259" r="8259"/>
          <a:stretch>
            <a:fillRect/>
          </a:stretch>
        </p:blipFill>
        <p:spPr>
          <a:xfrm>
            <a:off x="685800" y="-5684"/>
            <a:ext cx="7837715" cy="6858000"/>
          </a:xfrm>
        </p:spPr>
      </p:pic>
    </p:spTree>
    <p:extLst>
      <p:ext uri="{BB962C8B-B14F-4D97-AF65-F5344CB8AC3E}">
        <p14:creationId xmlns:p14="http://schemas.microsoft.com/office/powerpoint/2010/main" val="96008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5344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Spark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2971800" cy="5791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Archduke Franz Ferdinand of Austria-Hungary visits Sarajevo, Bosnia in 1914</a:t>
            </a:r>
          </a:p>
          <a:p>
            <a:r>
              <a:rPr lang="en-US" dirty="0" smtClean="0"/>
              <a:t>He is shot by a Serbian man while driving through the city</a:t>
            </a:r>
          </a:p>
          <a:p>
            <a:r>
              <a:rPr lang="en-US" dirty="0" smtClean="0"/>
              <a:t>Austria-Hungary then declares war against Serbia</a:t>
            </a:r>
          </a:p>
          <a:p>
            <a:pPr lvl="1"/>
            <a:r>
              <a:rPr lang="en-US" dirty="0" smtClean="0"/>
              <a:t>Alliance system draws more and more countries into the conflict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462512"/>
            <a:ext cx="2121410" cy="2606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035926"/>
            <a:ext cx="4851400" cy="291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346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6512147" cy="615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93147" y="990600"/>
            <a:ext cx="209845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Triple Entente</a:t>
            </a:r>
            <a:r>
              <a:rPr lang="en-US" u="sng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Russia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United Kingdom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</a:t>
            </a:r>
          </a:p>
          <a:p>
            <a:r>
              <a:rPr lang="en-US" b="1" u="sng" dirty="0" smtClean="0"/>
              <a:t>Central Powers</a:t>
            </a:r>
            <a:r>
              <a:rPr lang="en-US" b="1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Austria-Hungary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Germany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Ottoman Empire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27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344" y="40386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America: To Fight or not to Fight?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495800"/>
            <a:ext cx="8458200" cy="2362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Many Americans view the war as a struggle between Germany and Britain for colonial control around the world</a:t>
            </a:r>
          </a:p>
          <a:p>
            <a:r>
              <a:rPr lang="en-US" dirty="0" smtClean="0"/>
              <a:t>Newly arrived immigrants often sympathize with their former countries</a:t>
            </a:r>
          </a:p>
          <a:p>
            <a:r>
              <a:rPr lang="en-US" dirty="0" smtClean="0"/>
              <a:t>Americans begin favoring the Allies due to strong economic ties with those nations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8344" y="1219200"/>
            <a:ext cx="8607056" cy="2362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 smtClean="0"/>
              <a:t>1914- War starts with Germany invading Belgium on their way to France</a:t>
            </a:r>
          </a:p>
          <a:p>
            <a:r>
              <a:rPr lang="en-US" sz="2100" dirty="0" smtClean="0"/>
              <a:t>Allies meet Germany in France</a:t>
            </a:r>
          </a:p>
          <a:p>
            <a:r>
              <a:rPr lang="en-US" sz="2100" dirty="0" err="1" smtClean="0"/>
              <a:t>Schliffen</a:t>
            </a:r>
            <a:r>
              <a:rPr lang="en-US" sz="2100" dirty="0" smtClean="0"/>
              <a:t> Plan- Germany attack allies on two fronts (France &amp; Russia)</a:t>
            </a:r>
          </a:p>
          <a:p>
            <a:r>
              <a:rPr lang="en-US" sz="2100" u="sng" dirty="0" smtClean="0"/>
              <a:t>Trench Warfare</a:t>
            </a:r>
            <a:r>
              <a:rPr lang="en-US" sz="2100" dirty="0" smtClean="0"/>
              <a:t>- style of battle where forces attack each other from fortified ditches-  becomes commonplace</a:t>
            </a:r>
          </a:p>
          <a:p>
            <a:r>
              <a:rPr lang="en-US" sz="2100" dirty="0" smtClean="0"/>
              <a:t>Between trenches lies </a:t>
            </a:r>
            <a:r>
              <a:rPr lang="en-US" sz="2100" u="sng" dirty="0" smtClean="0"/>
              <a:t>No Man’s Land</a:t>
            </a:r>
            <a:r>
              <a:rPr lang="en-US" sz="2100" dirty="0" smtClean="0"/>
              <a:t>- unoccupied region between opposing army’s trenches</a:t>
            </a:r>
            <a:endParaRPr lang="en-US" sz="21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8344" y="480237"/>
            <a:ext cx="8382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War Begins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47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53" y="1295400"/>
            <a:ext cx="2039847" cy="1537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382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War Hits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By 1917 America prepares for war for two reasons</a:t>
            </a:r>
          </a:p>
          <a:p>
            <a:pPr lvl="1"/>
            <a:r>
              <a:rPr lang="en-US" dirty="0" smtClean="0"/>
              <a:t>1) Ensure Allies repay war debts</a:t>
            </a:r>
          </a:p>
          <a:p>
            <a:pPr lvl="1"/>
            <a:r>
              <a:rPr lang="en-US" dirty="0" smtClean="0"/>
              <a:t>2) Prevent Germans from threatening shipping</a:t>
            </a:r>
          </a:p>
          <a:p>
            <a:r>
              <a:rPr lang="en-US" dirty="0" smtClean="0"/>
              <a:t>Britain sets up blockade of Germany</a:t>
            </a:r>
          </a:p>
          <a:p>
            <a:r>
              <a:rPr lang="en-US" dirty="0" smtClean="0"/>
              <a:t>In response German </a:t>
            </a:r>
            <a:r>
              <a:rPr lang="en-US" u="sng" dirty="0" smtClean="0"/>
              <a:t>U-boats</a:t>
            </a:r>
            <a:r>
              <a:rPr lang="en-US" dirty="0" smtClean="0"/>
              <a:t>, submarines, set up counter-blockade around Britain</a:t>
            </a:r>
          </a:p>
          <a:p>
            <a:r>
              <a:rPr lang="en-US" dirty="0" smtClean="0"/>
              <a:t>Germany sinks the British ship, </a:t>
            </a:r>
            <a:r>
              <a:rPr lang="en-US" u="sng" dirty="0" smtClean="0"/>
              <a:t>Lusitania</a:t>
            </a:r>
            <a:r>
              <a:rPr lang="en-US" dirty="0" smtClean="0"/>
              <a:t>, in 1915 killing 128 Americans who were on board</a:t>
            </a:r>
            <a:endParaRPr lang="en-US" dirty="0"/>
          </a:p>
          <a:p>
            <a:r>
              <a:rPr lang="en-US" dirty="0"/>
              <a:t>German U-boats continue to sink Allied passenger ships</a:t>
            </a:r>
          </a:p>
          <a:p>
            <a:r>
              <a:rPr lang="en-US" dirty="0"/>
              <a:t>President Wilson re-elected in 1916</a:t>
            </a:r>
          </a:p>
          <a:p>
            <a:r>
              <a:rPr lang="en-US" dirty="0"/>
              <a:t>Wilson calls for peace and an end to the war after his re-election with little success</a:t>
            </a:r>
          </a:p>
          <a:p>
            <a:pPr>
              <a:buNone/>
            </a:pPr>
            <a:endParaRPr lang="en-US" dirty="0"/>
          </a:p>
          <a:p>
            <a:endParaRPr lang="en-US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3363191"/>
            <a:ext cx="523875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832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Enters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876800"/>
          </a:xfrm>
        </p:spPr>
        <p:txBody>
          <a:bodyPr/>
          <a:lstStyle/>
          <a:p>
            <a:r>
              <a:rPr lang="en-US" dirty="0" smtClean="0"/>
              <a:t>January 31, 1917 Germany announces it will sink </a:t>
            </a:r>
            <a:r>
              <a:rPr lang="en-US" u="sng" dirty="0" smtClean="0"/>
              <a:t>all</a:t>
            </a:r>
            <a:r>
              <a:rPr lang="en-US" dirty="0" smtClean="0"/>
              <a:t> ships in British waters</a:t>
            </a:r>
          </a:p>
          <a:p>
            <a:r>
              <a:rPr lang="en-US" u="sng" dirty="0" smtClean="0"/>
              <a:t>Zimmerman Note</a:t>
            </a:r>
            <a:r>
              <a:rPr lang="en-US" dirty="0" smtClean="0"/>
              <a:t>- message sent in 1917 by Germany to Mexico proposing a Germany-Mexico alliance in exchange for helping Mexico reclaim Texas, New Mexico, and Arizona</a:t>
            </a:r>
          </a:p>
          <a:p>
            <a:r>
              <a:rPr lang="en-US" dirty="0" smtClean="0"/>
              <a:t>April 1917 the US enters the war to make the world ‘safe for democracy’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95400"/>
            <a:ext cx="3279665" cy="438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18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458200" cy="838200"/>
          </a:xfrm>
        </p:spPr>
        <p:txBody>
          <a:bodyPr/>
          <a:lstStyle/>
          <a:p>
            <a:r>
              <a:rPr lang="en-US" dirty="0" smtClean="0"/>
              <a:t>America turns the tide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To counteract the threat of German U-boats, Allies employ the </a:t>
            </a:r>
            <a:r>
              <a:rPr lang="en-US" u="sng" dirty="0" smtClean="0"/>
              <a:t>convoy system</a:t>
            </a:r>
            <a:r>
              <a:rPr lang="en-US" dirty="0" smtClean="0"/>
              <a:t>- formation where a heavy guard of destroyers protects merchant ships</a:t>
            </a:r>
          </a:p>
          <a:p>
            <a:pPr lvl="1"/>
            <a:r>
              <a:rPr lang="en-US" dirty="0" smtClean="0"/>
              <a:t>Greatly reduces shipping losses and casualties</a:t>
            </a:r>
          </a:p>
          <a:p>
            <a:r>
              <a:rPr lang="en-US" dirty="0" smtClean="0"/>
              <a:t>Newly arrived American troops in Europe help lift Allied soldiers’ morale and enthusiasm</a:t>
            </a:r>
          </a:p>
          <a:p>
            <a:r>
              <a:rPr lang="en-US" dirty="0"/>
              <a:t>American ‘</a:t>
            </a:r>
            <a:r>
              <a:rPr lang="en-US" u="sng" dirty="0"/>
              <a:t>doughboys</a:t>
            </a:r>
            <a:r>
              <a:rPr lang="en-US" dirty="0"/>
              <a:t>’- infantrymen- serve on the front lines</a:t>
            </a:r>
          </a:p>
          <a:p>
            <a:r>
              <a:rPr lang="en-US" dirty="0"/>
              <a:t>New weapons technology changes warfare</a:t>
            </a:r>
          </a:p>
          <a:p>
            <a:pPr lvl="1"/>
            <a:r>
              <a:rPr lang="en-US" dirty="0"/>
              <a:t>Machine guns</a:t>
            </a:r>
          </a:p>
          <a:p>
            <a:pPr lvl="1"/>
            <a:r>
              <a:rPr lang="en-US" dirty="0"/>
              <a:t>Tanks- used to drive through barbed-wire defenses</a:t>
            </a:r>
          </a:p>
          <a:p>
            <a:pPr lvl="1"/>
            <a:r>
              <a:rPr lang="en-US" dirty="0"/>
              <a:t>Airplanes- early on pilots shoot at each other with pistols until mounted machine guns are introduced aboard planes</a:t>
            </a:r>
          </a:p>
          <a:p>
            <a:pPr lvl="1"/>
            <a:r>
              <a:rPr lang="en-US" dirty="0"/>
              <a:t>Poison </a:t>
            </a:r>
            <a:r>
              <a:rPr lang="en-US" dirty="0" smtClean="0"/>
              <a:t>Gas (Mustard Gas)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27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10367</TotalTime>
  <Words>1334</Words>
  <Application>Microsoft Office PowerPoint</Application>
  <PresentationFormat>On-screen Show (4:3)</PresentationFormat>
  <Paragraphs>146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Clarity</vt:lpstr>
      <vt:lpstr>Unit #3 Great War</vt:lpstr>
      <vt:lpstr>The War’s Causes</vt:lpstr>
      <vt:lpstr>PowerPoint Presentation</vt:lpstr>
      <vt:lpstr>The Spark</vt:lpstr>
      <vt:lpstr>PowerPoint Presentation</vt:lpstr>
      <vt:lpstr>America: To Fight or not to Fight?</vt:lpstr>
      <vt:lpstr>The War Hits Home</vt:lpstr>
      <vt:lpstr>US Enters the War</vt:lpstr>
      <vt:lpstr>America turns the tide</vt:lpstr>
      <vt:lpstr>Hazards of warfare</vt:lpstr>
      <vt:lpstr>PowerPoint Presentation</vt:lpstr>
      <vt:lpstr>Allies go on the offensive</vt:lpstr>
      <vt:lpstr>War’s costs</vt:lpstr>
      <vt:lpstr>Congress Gives Power to Wilson</vt:lpstr>
      <vt:lpstr>Congress Gives Power to Wilson</vt:lpstr>
      <vt:lpstr>Selling the War</vt:lpstr>
      <vt:lpstr>Selling  the  War</vt:lpstr>
      <vt:lpstr>PowerPoint Presentation</vt:lpstr>
      <vt:lpstr>Flu Hits Home</vt:lpstr>
      <vt:lpstr>Wilson’s Peace Plans </vt:lpstr>
      <vt:lpstr>Wilson’s Peace Plans (cont.)</vt:lpstr>
      <vt:lpstr>Treaty of Versailles</vt:lpstr>
      <vt:lpstr>Legacy of the War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#7 World War I</dc:title>
  <dc:creator>Amanda</dc:creator>
  <cp:lastModifiedBy>Staff</cp:lastModifiedBy>
  <cp:revision>39</cp:revision>
  <cp:lastPrinted>2016-10-12T14:34:15Z</cp:lastPrinted>
  <dcterms:created xsi:type="dcterms:W3CDTF">2011-01-04T15:35:23Z</dcterms:created>
  <dcterms:modified xsi:type="dcterms:W3CDTF">2016-10-17T13:10:18Z</dcterms:modified>
</cp:coreProperties>
</file>