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4"/>
  </p:handoutMasterIdLst>
  <p:sldIdLst>
    <p:sldId id="263" r:id="rId2"/>
    <p:sldId id="264" r:id="rId3"/>
    <p:sldId id="265" r:id="rId4"/>
    <p:sldId id="266" r:id="rId5"/>
    <p:sldId id="267" r:id="rId6"/>
    <p:sldId id="268" r:id="rId7"/>
    <p:sldId id="257" r:id="rId8"/>
    <p:sldId id="258" r:id="rId9"/>
    <p:sldId id="259" r:id="rId10"/>
    <p:sldId id="260" r:id="rId11"/>
    <p:sldId id="261" r:id="rId12"/>
    <p:sldId id="262" r:id="rId13"/>
    <p:sldId id="270" r:id="rId14"/>
    <p:sldId id="271" r:id="rId15"/>
    <p:sldId id="272" r:id="rId16"/>
    <p:sldId id="273" r:id="rId17"/>
    <p:sldId id="274" r:id="rId18"/>
    <p:sldId id="276" r:id="rId19"/>
    <p:sldId id="277" r:id="rId20"/>
    <p:sldId id="278" r:id="rId21"/>
    <p:sldId id="279" r:id="rId22"/>
    <p:sldId id="280" r:id="rId23"/>
  </p:sldIdLst>
  <p:sldSz cx="9144000" cy="6858000" type="screen4x3"/>
  <p:notesSz cx="6934200" cy="9220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29" autoAdjust="0"/>
    <p:restoredTop sz="94660"/>
  </p:normalViewPr>
  <p:slideViewPr>
    <p:cSldViewPr>
      <p:cViewPr varScale="1">
        <p:scale>
          <a:sx n="69" d="100"/>
          <a:sy n="69" d="100"/>
        </p:scale>
        <p:origin x="-11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775" y="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/>
            </a:lvl1pPr>
          </a:lstStyle>
          <a:p>
            <a:fld id="{7EDE87B6-08C9-45C5-92BD-0BD22E741C12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759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775" y="875759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/>
            </a:lvl1pPr>
          </a:lstStyle>
          <a:p>
            <a:fld id="{50230D54-9BEB-4C0A-94BE-3C1915F0C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2301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F7978-8B97-4CE5-8F19-D1EFEC610872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5DA74-2F48-4F31-9E95-55AF1D98492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F7978-8B97-4CE5-8F19-D1EFEC610872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5DA74-2F48-4F31-9E95-55AF1D9849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F7978-8B97-4CE5-8F19-D1EFEC610872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5DA74-2F48-4F31-9E95-55AF1D9849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F7978-8B97-4CE5-8F19-D1EFEC610872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5DA74-2F48-4F31-9E95-55AF1D9849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F7978-8B97-4CE5-8F19-D1EFEC610872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5DA74-2F48-4F31-9E95-55AF1D98492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F7978-8B97-4CE5-8F19-D1EFEC610872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5DA74-2F48-4F31-9E95-55AF1D9849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F7978-8B97-4CE5-8F19-D1EFEC610872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5DA74-2F48-4F31-9E95-55AF1D9849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F7978-8B97-4CE5-8F19-D1EFEC610872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5DA74-2F48-4F31-9E95-55AF1D9849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F7978-8B97-4CE5-8F19-D1EFEC610872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5DA74-2F48-4F31-9E95-55AF1D9849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F7978-8B97-4CE5-8F19-D1EFEC610872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5DA74-2F48-4F31-9E95-55AF1D98492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C45F7978-8B97-4CE5-8F19-D1EFEC610872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A35DA74-2F48-4F31-9E95-55AF1D98492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45F7978-8B97-4CE5-8F19-D1EFEC610872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A35DA74-2F48-4F31-9E95-55AF1D98492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Unit </a:t>
            </a:r>
            <a:r>
              <a:rPr lang="en-US" smtClean="0"/>
              <a:t>#</a:t>
            </a:r>
            <a:r>
              <a:rPr lang="en-US"/>
              <a:t>7</a:t>
            </a:r>
            <a:r>
              <a:rPr lang="en-US" smtClean="0"/>
              <a:t>: </a:t>
            </a:r>
            <a:r>
              <a:rPr lang="en-US" dirty="0" smtClean="0"/>
              <a:t>Cold War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1945-1991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971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Korean War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300,000 Chinese join the fight on the side of the North Koreans</a:t>
            </a:r>
          </a:p>
          <a:p>
            <a:r>
              <a:rPr lang="en-US" dirty="0" smtClean="0"/>
              <a:t>Chinese drive UN forces back into South Korea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Korean War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MacArthur calls for US to drop nukes on mainland China</a:t>
            </a:r>
          </a:p>
          <a:p>
            <a:pPr lvl="1"/>
            <a:r>
              <a:rPr lang="en-US" dirty="0" smtClean="0"/>
              <a:t>China and Soviets had defense pact</a:t>
            </a:r>
          </a:p>
          <a:p>
            <a:r>
              <a:rPr lang="en-US" dirty="0" smtClean="0"/>
              <a:t>Fearful of World War III Truman denies request</a:t>
            </a:r>
          </a:p>
          <a:p>
            <a:r>
              <a:rPr lang="en-US" dirty="0" smtClean="0"/>
              <a:t>UN offensive drives Chinese forces back to the 38</a:t>
            </a:r>
            <a:r>
              <a:rPr lang="en-US" baseline="30000" dirty="0" smtClean="0"/>
              <a:t>th</a:t>
            </a:r>
            <a:r>
              <a:rPr lang="en-US" dirty="0" smtClean="0"/>
              <a:t> parallel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Korean War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MacArthur continues to assert need to attack mainland China by criticizing Truman</a:t>
            </a:r>
          </a:p>
          <a:p>
            <a:r>
              <a:rPr lang="en-US" dirty="0" smtClean="0"/>
              <a:t>In April 1951 Truman fires MacArthur from his position </a:t>
            </a:r>
          </a:p>
          <a:p>
            <a:r>
              <a:rPr lang="en-US" dirty="0" smtClean="0"/>
              <a:t>Two warring parties reach truce in July 1951:</a:t>
            </a:r>
          </a:p>
          <a:p>
            <a:pPr lvl="1"/>
            <a:r>
              <a:rPr lang="en-US" dirty="0" smtClean="0"/>
              <a:t>Border drawn up along 38</a:t>
            </a:r>
            <a:r>
              <a:rPr lang="en-US" baseline="30000" dirty="0" smtClean="0"/>
              <a:t>th</a:t>
            </a:r>
            <a:r>
              <a:rPr lang="en-US" dirty="0" smtClean="0"/>
              <a:t> parallel</a:t>
            </a:r>
          </a:p>
          <a:p>
            <a:pPr lvl="1"/>
            <a:r>
              <a:rPr lang="en-US" dirty="0" smtClean="0"/>
              <a:t>Demilitarized zone established along border </a:t>
            </a:r>
          </a:p>
          <a:p>
            <a:r>
              <a:rPr lang="en-US" dirty="0" smtClean="0"/>
              <a:t>War costs $67 billion and 54,000 American lives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Fear of Communism in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 communism spreads into eastern Europe and China, Americans fear its influence at home</a:t>
            </a:r>
          </a:p>
          <a:p>
            <a:r>
              <a:rPr lang="en-US" u="sng" dirty="0" smtClean="0"/>
              <a:t>Loyalty Review Board</a:t>
            </a:r>
            <a:r>
              <a:rPr lang="en-US" dirty="0" smtClean="0"/>
              <a:t>- government organization set up to investigate potential government employees sympathetic to communism</a:t>
            </a:r>
          </a:p>
          <a:p>
            <a:pPr lvl="1"/>
            <a:r>
              <a:rPr lang="en-US" dirty="0" smtClean="0"/>
              <a:t>3.2 million government employees are investigated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466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Fear of Communism in US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Other agencies investigate people with communist ties outside of government</a:t>
            </a:r>
          </a:p>
          <a:p>
            <a:r>
              <a:rPr lang="en-US" u="sng" dirty="0" smtClean="0"/>
              <a:t>House Un-American Activities Committee</a:t>
            </a:r>
            <a:r>
              <a:rPr lang="en-US" dirty="0" smtClean="0"/>
              <a:t>- congressional committee which investigated communist influence inside and outside of government</a:t>
            </a:r>
          </a:p>
          <a:p>
            <a:pPr lvl="1"/>
            <a:r>
              <a:rPr lang="en-US" dirty="0" smtClean="0"/>
              <a:t>Set their sights on Hollywood</a:t>
            </a:r>
          </a:p>
          <a:p>
            <a:pPr lvl="1"/>
            <a:r>
              <a:rPr lang="en-US" dirty="0" smtClean="0"/>
              <a:t>Believe movie industry was sneaking communist propaganda into films</a:t>
            </a:r>
          </a:p>
          <a:p>
            <a:pPr lvl="1"/>
            <a:r>
              <a:rPr lang="en-US" u="sng" dirty="0" smtClean="0"/>
              <a:t>Hollywood Ten</a:t>
            </a:r>
            <a:r>
              <a:rPr lang="en-US" dirty="0" smtClean="0"/>
              <a:t>- ten witnesses working in Hollywood who refused to testify before committee because they felt it infringed upon their constitutional rights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438406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Spies in America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u="sng" dirty="0" smtClean="0"/>
              <a:t>Alger Hiss</a:t>
            </a:r>
          </a:p>
          <a:p>
            <a:pPr lvl="1"/>
            <a:r>
              <a:rPr lang="en-US" dirty="0" smtClean="0"/>
              <a:t>Former employee of US State Department</a:t>
            </a:r>
          </a:p>
          <a:p>
            <a:pPr lvl="1"/>
            <a:r>
              <a:rPr lang="en-US" dirty="0" smtClean="0"/>
              <a:t>Accused of spying for Soviet Union by a colleague who was a known communist spy </a:t>
            </a:r>
          </a:p>
          <a:p>
            <a:pPr lvl="1"/>
            <a:r>
              <a:rPr lang="en-US" dirty="0" smtClean="0"/>
              <a:t>Eventually convicted of perjury due to faulty evidence of spying</a:t>
            </a:r>
          </a:p>
          <a:p>
            <a:r>
              <a:rPr lang="en-US" u="sng" dirty="0" smtClean="0"/>
              <a:t>Julius and Ethel Rosenberg</a:t>
            </a:r>
          </a:p>
          <a:p>
            <a:pPr lvl="1"/>
            <a:r>
              <a:rPr lang="en-US" dirty="0" smtClean="0"/>
              <a:t>Members of American Communist Party</a:t>
            </a:r>
          </a:p>
          <a:p>
            <a:pPr lvl="1"/>
            <a:r>
              <a:rPr lang="en-US" dirty="0" smtClean="0"/>
              <a:t>Linked to American scientist who gave Soviets information on how to produce atomic bomb</a:t>
            </a:r>
          </a:p>
          <a:p>
            <a:pPr lvl="1"/>
            <a:r>
              <a:rPr lang="en-US" dirty="0" smtClean="0"/>
              <a:t>Tried and executed for their crime in 1953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836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Joseph McCarthy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Republican Senator from Wisconsin </a:t>
            </a:r>
          </a:p>
          <a:p>
            <a:r>
              <a:rPr lang="en-US" dirty="0" smtClean="0"/>
              <a:t>Believed communists were taking over US government</a:t>
            </a:r>
          </a:p>
          <a:p>
            <a:r>
              <a:rPr lang="en-US" dirty="0" smtClean="0"/>
              <a:t>Made unsupported accusations on people from all parts of the government</a:t>
            </a:r>
          </a:p>
          <a:p>
            <a:r>
              <a:rPr lang="en-US" u="sng" dirty="0" smtClean="0"/>
              <a:t>McCarthyism</a:t>
            </a:r>
            <a:r>
              <a:rPr lang="en-US" dirty="0" smtClean="0"/>
              <a:t>- allegations, usually with little to no evidence, against people suspected of being communists in the early 1950s</a:t>
            </a:r>
          </a:p>
          <a:p>
            <a:pPr>
              <a:buNone/>
            </a:pP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2805847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Joseph McCarthy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Typically only ‘called out’ people while on the Senate floor where he had legal protection from slander</a:t>
            </a:r>
          </a:p>
          <a:p>
            <a:r>
              <a:rPr lang="en-US" dirty="0" smtClean="0"/>
              <a:t>McCarthy loses public support when he makes allegations against US army</a:t>
            </a:r>
          </a:p>
          <a:p>
            <a:r>
              <a:rPr lang="en-US" dirty="0" smtClean="0"/>
              <a:t>Outcomes of McCarthyism:</a:t>
            </a:r>
          </a:p>
          <a:p>
            <a:pPr lvl="1"/>
            <a:r>
              <a:rPr lang="en-US" dirty="0" smtClean="0"/>
              <a:t>Many people from all walks of life investigated or forced to take loyalty oaths</a:t>
            </a:r>
          </a:p>
          <a:p>
            <a:pPr lvl="1"/>
            <a:r>
              <a:rPr lang="en-US" dirty="0" smtClean="0"/>
              <a:t>People become afraid to speak out on public issues  for fear of being labeled a communist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266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Brinkmanship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Soviets develop nuke in 1949- arms race begins</a:t>
            </a:r>
          </a:p>
          <a:p>
            <a:r>
              <a:rPr lang="en-US" dirty="0" smtClean="0"/>
              <a:t>By 1952 US develops even more potent weapon the </a:t>
            </a:r>
            <a:r>
              <a:rPr lang="en-US" u="sng" dirty="0" smtClean="0"/>
              <a:t>H-bomb</a:t>
            </a:r>
            <a:r>
              <a:rPr lang="en-US" dirty="0" smtClean="0"/>
              <a:t>- hydrogen bomb</a:t>
            </a:r>
          </a:p>
          <a:p>
            <a:r>
              <a:rPr lang="en-US" u="sng" dirty="0" smtClean="0"/>
              <a:t>Brinkmanship</a:t>
            </a:r>
            <a:r>
              <a:rPr lang="en-US" dirty="0" smtClean="0"/>
              <a:t>- policy under President Eisenhower where the US was willing to go to the edge of all-out war</a:t>
            </a:r>
          </a:p>
          <a:p>
            <a:pPr lvl="1"/>
            <a:r>
              <a:rPr lang="en-US" dirty="0" smtClean="0"/>
              <a:t>US trimmed size of army and navy and built up the air force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310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Worldwide Spread of the Cold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 smtClean="0"/>
              <a:t>Central Intelligence Agency</a:t>
            </a:r>
            <a:r>
              <a:rPr lang="en-US" dirty="0" smtClean="0"/>
              <a:t> (CIA)- used spies to gather intelligence around the world</a:t>
            </a:r>
          </a:p>
          <a:p>
            <a:pPr lvl="1"/>
            <a:r>
              <a:rPr lang="en-US" dirty="0" smtClean="0"/>
              <a:t>CIA conducts covert operations around the world to weaken or overthrow governments unfriendly to the US</a:t>
            </a:r>
          </a:p>
          <a:p>
            <a:r>
              <a:rPr lang="en-US" dirty="0" smtClean="0"/>
              <a:t>In 1955 out of fear of the west Soviet Union signs </a:t>
            </a:r>
            <a:r>
              <a:rPr lang="en-US" u="sng" dirty="0" smtClean="0"/>
              <a:t>Warsaw Pact</a:t>
            </a:r>
            <a:r>
              <a:rPr lang="en-US" dirty="0" smtClean="0"/>
              <a:t>- military alliance between Soviets and seven eastern European countries</a:t>
            </a:r>
          </a:p>
        </p:txBody>
      </p:sp>
    </p:spTree>
    <p:extLst>
      <p:ext uri="{BB962C8B-B14F-4D97-AF65-F5344CB8AC3E}">
        <p14:creationId xmlns:p14="http://schemas.microsoft.com/office/powerpoint/2010/main" val="811225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Prior to the end of WWII, US and Soviet Union see potential for future conflict</a:t>
            </a:r>
          </a:p>
          <a:p>
            <a:pPr lvl="1"/>
            <a:r>
              <a:rPr lang="en-US" dirty="0" smtClean="0"/>
              <a:t>Ideological differences:</a:t>
            </a:r>
          </a:p>
          <a:p>
            <a:pPr lvl="2"/>
            <a:r>
              <a:rPr lang="en-US" dirty="0" smtClean="0"/>
              <a:t>US- capitalist democracy</a:t>
            </a:r>
          </a:p>
          <a:p>
            <a:pPr lvl="2"/>
            <a:r>
              <a:rPr lang="en-US" dirty="0" smtClean="0"/>
              <a:t>Soviet Union- totalitarian communist government</a:t>
            </a:r>
          </a:p>
          <a:p>
            <a:r>
              <a:rPr lang="en-US" dirty="0" smtClean="0"/>
              <a:t>June 26, 1945 </a:t>
            </a:r>
            <a:r>
              <a:rPr lang="en-US" u="sng" dirty="0" smtClean="0"/>
              <a:t>United Nations</a:t>
            </a:r>
            <a:r>
              <a:rPr lang="en-US" dirty="0" smtClean="0"/>
              <a:t> is formed</a:t>
            </a:r>
          </a:p>
          <a:p>
            <a:pPr lvl="1"/>
            <a:r>
              <a:rPr lang="en-US" dirty="0" smtClean="0"/>
              <a:t>Both countries use their status in UN to attempt to spread their ideas</a:t>
            </a:r>
          </a:p>
          <a:p>
            <a:r>
              <a:rPr lang="en-US" dirty="0" smtClean="0"/>
              <a:t>At the Potsdam Conference Stalin breaks his word by disallowing free elections in eastern Europe- increasing Soviet influence in the region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Former Allies Clash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628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Worldwide Spread of the Cold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1957 President Eisenhower issues warning known as the </a:t>
            </a:r>
            <a:r>
              <a:rPr lang="en-US" u="sng" dirty="0" smtClean="0"/>
              <a:t>Eisenhower Doctrine</a:t>
            </a:r>
            <a:r>
              <a:rPr lang="en-US" dirty="0" smtClean="0"/>
              <a:t>- stated US would defend the Middle East against an attack by a communist country</a:t>
            </a:r>
          </a:p>
          <a:p>
            <a:r>
              <a:rPr lang="en-US" dirty="0" smtClean="0"/>
              <a:t>Anti-communist Revolt in Hungary</a:t>
            </a:r>
          </a:p>
          <a:p>
            <a:pPr lvl="1"/>
            <a:r>
              <a:rPr lang="en-US" dirty="0" smtClean="0"/>
              <a:t>New Hungarian president in 1956 demands Soviet troops leave Hungary</a:t>
            </a:r>
          </a:p>
          <a:p>
            <a:pPr lvl="1"/>
            <a:r>
              <a:rPr lang="en-US" dirty="0" smtClean="0"/>
              <a:t>Soviets respond by killing ~30,000 Hungarians</a:t>
            </a:r>
          </a:p>
          <a:p>
            <a:pPr lvl="1"/>
            <a:r>
              <a:rPr lang="en-US" dirty="0" smtClean="0"/>
              <a:t>US stands idly by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260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Cold War in the 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Nikita Khrushchev</a:t>
            </a:r>
            <a:r>
              <a:rPr lang="en-US" dirty="0" smtClean="0"/>
              <a:t> becomes leader of USSR following Stalin’s death in 1953</a:t>
            </a:r>
          </a:p>
          <a:p>
            <a:pPr lvl="1"/>
            <a:r>
              <a:rPr lang="en-US" dirty="0" smtClean="0"/>
              <a:t>Believed economic and scientific competition between US and USSR would decide fate of nations </a:t>
            </a:r>
          </a:p>
          <a:p>
            <a:r>
              <a:rPr lang="en-US" dirty="0" smtClean="0"/>
              <a:t>Space Race:</a:t>
            </a:r>
          </a:p>
          <a:p>
            <a:pPr lvl="1"/>
            <a:r>
              <a:rPr lang="en-US" dirty="0" smtClean="0"/>
              <a:t>On October 4, 1957 Soviets launch </a:t>
            </a:r>
            <a:r>
              <a:rPr lang="en-US" u="sng" dirty="0" smtClean="0"/>
              <a:t>Sputnik</a:t>
            </a:r>
            <a:r>
              <a:rPr lang="en-US" dirty="0" smtClean="0"/>
              <a:t>- first satellite to orbit around the world</a:t>
            </a:r>
          </a:p>
          <a:p>
            <a:pPr lvl="1"/>
            <a:r>
              <a:rPr lang="en-US" dirty="0" smtClean="0"/>
              <a:t>Nearly four months later US matches the feat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050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Cold War in the 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 uses </a:t>
            </a:r>
            <a:r>
              <a:rPr lang="en-US" u="sng" dirty="0" smtClean="0"/>
              <a:t>U-2</a:t>
            </a:r>
            <a:r>
              <a:rPr lang="en-US" dirty="0" smtClean="0"/>
              <a:t> spy planes to gather information about Soviets- planes that flew at high altitudes without detection</a:t>
            </a:r>
          </a:p>
          <a:p>
            <a:r>
              <a:rPr lang="en-US" dirty="0" smtClean="0"/>
              <a:t>Eventually one plane is shot down over Soviet territory – known as the </a:t>
            </a:r>
            <a:r>
              <a:rPr lang="en-US" u="sng" dirty="0" smtClean="0"/>
              <a:t>U-2 incident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905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Following the Potsdam Conference, Soviets strengthen grip on eastern Europe</a:t>
            </a:r>
          </a:p>
          <a:p>
            <a:pPr lvl="1"/>
            <a:r>
              <a:rPr lang="en-US" dirty="0" smtClean="0"/>
              <a:t>Wanted to spread Communism there</a:t>
            </a:r>
          </a:p>
          <a:p>
            <a:pPr lvl="1"/>
            <a:r>
              <a:rPr lang="en-US" dirty="0" smtClean="0"/>
              <a:t>Also wanted access to raw materials to boost their economy</a:t>
            </a:r>
          </a:p>
          <a:p>
            <a:pPr lvl="1"/>
            <a:r>
              <a:rPr lang="en-US" dirty="0" smtClean="0"/>
              <a:t>Viewed eastern Europe as a buffer zone to prevent another future invasion from the west</a:t>
            </a:r>
          </a:p>
          <a:p>
            <a:r>
              <a:rPr lang="en-US" dirty="0" smtClean="0"/>
              <a:t>Stalin establishes communism in </a:t>
            </a:r>
            <a:r>
              <a:rPr lang="en-US" u="sng" dirty="0" smtClean="0"/>
              <a:t>satellite nations</a:t>
            </a:r>
            <a:r>
              <a:rPr lang="en-US" dirty="0" smtClean="0"/>
              <a:t> of Poland, Romania, Hungary, and nearly all of eastern Europe- nations politically and economically ruled by another country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Tensions Increase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686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Stalin foresees another war viewing communism and capitalism as incompatible</a:t>
            </a:r>
          </a:p>
          <a:p>
            <a:r>
              <a:rPr lang="en-US" dirty="0" smtClean="0"/>
              <a:t>US pursues policy of </a:t>
            </a:r>
            <a:r>
              <a:rPr lang="en-US" u="sng" dirty="0" smtClean="0"/>
              <a:t>containment</a:t>
            </a:r>
            <a:r>
              <a:rPr lang="en-US" dirty="0" smtClean="0"/>
              <a:t> with Soviets- attempt to stop the spread of another government’s influence</a:t>
            </a:r>
          </a:p>
          <a:p>
            <a:r>
              <a:rPr lang="en-US" dirty="0" smtClean="0"/>
              <a:t>While speaking in Fulton, Missouri Churchill first uses the phrase </a:t>
            </a:r>
            <a:r>
              <a:rPr lang="en-US" u="sng" dirty="0" smtClean="0"/>
              <a:t>iron curtain</a:t>
            </a:r>
            <a:r>
              <a:rPr lang="en-US" dirty="0" smtClean="0"/>
              <a:t> to describe the division between democratic western Europe and communist eastern Europe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Containment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669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u="sng" dirty="0" smtClean="0"/>
              <a:t>Cold War</a:t>
            </a:r>
            <a:r>
              <a:rPr lang="en-US" dirty="0" smtClean="0"/>
              <a:t>- state of conflict between US and Soviet Union from 1945 to 1991 without the use of direct military action</a:t>
            </a:r>
          </a:p>
          <a:p>
            <a:r>
              <a:rPr lang="en-US" dirty="0" smtClean="0"/>
              <a:t>Following the war, western Europe lay in ruin</a:t>
            </a:r>
          </a:p>
          <a:p>
            <a:r>
              <a:rPr lang="en-US" dirty="0" smtClean="0"/>
              <a:t>Secretary of State George Marshall proposes </a:t>
            </a:r>
            <a:r>
              <a:rPr lang="en-US" u="sng" dirty="0" smtClean="0"/>
              <a:t>Marshall Plan</a:t>
            </a:r>
            <a:r>
              <a:rPr lang="en-US" dirty="0" smtClean="0"/>
              <a:t> to assist western Europe</a:t>
            </a:r>
          </a:p>
          <a:p>
            <a:pPr lvl="1"/>
            <a:r>
              <a:rPr lang="en-US" dirty="0" smtClean="0"/>
              <a:t>From 1947 to 1951 western Europe receives $13 billion in US aid</a:t>
            </a:r>
          </a:p>
          <a:p>
            <a:pPr lvl="1"/>
            <a:r>
              <a:rPr lang="en-US" dirty="0" smtClean="0"/>
              <a:t>Helped restore western European economies and prevent spread of communism</a:t>
            </a:r>
          </a:p>
          <a:p>
            <a:endParaRPr lang="en-US" u="sn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Cold War in Europe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867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Debate raged over whether Germany should be unified following the war</a:t>
            </a:r>
          </a:p>
          <a:p>
            <a:r>
              <a:rPr lang="en-US" dirty="0" smtClean="0"/>
              <a:t>Country eventually divided in two:</a:t>
            </a:r>
          </a:p>
          <a:p>
            <a:pPr lvl="1"/>
            <a:r>
              <a:rPr lang="en-US" dirty="0" smtClean="0"/>
              <a:t>Democratic West Germany including West Berlin</a:t>
            </a:r>
          </a:p>
          <a:p>
            <a:pPr lvl="1"/>
            <a:r>
              <a:rPr lang="en-US" dirty="0" smtClean="0"/>
              <a:t>Communist East Germany including East Berlin</a:t>
            </a:r>
          </a:p>
          <a:p>
            <a:r>
              <a:rPr lang="en-US" dirty="0" smtClean="0"/>
              <a:t>Out of fear of Soviet aggression 10 western European nations + US and Canada create </a:t>
            </a:r>
            <a:r>
              <a:rPr lang="en-US" u="sng" dirty="0" smtClean="0"/>
              <a:t>North Atlantic Treaty Organization</a:t>
            </a:r>
            <a:r>
              <a:rPr lang="en-US" dirty="0" smtClean="0"/>
              <a:t> (NATO)</a:t>
            </a:r>
          </a:p>
          <a:p>
            <a:pPr lvl="1"/>
            <a:r>
              <a:rPr lang="en-US" dirty="0" smtClean="0"/>
              <a:t>Each member pledges to assist the other in the event of an attack</a:t>
            </a:r>
          </a:p>
          <a:p>
            <a:pPr lvl="1"/>
            <a:r>
              <a:rPr lang="en-US" dirty="0" smtClean="0"/>
              <a:t>US enters military alliance during peace time for first time ever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Struggle for Germany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543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China Falls to Communism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At the end of WWII, China lead by nationalist politician </a:t>
            </a:r>
            <a:r>
              <a:rPr lang="en-US" u="sng" dirty="0" smtClean="0"/>
              <a:t>Chiang Kai-shek</a:t>
            </a:r>
            <a:r>
              <a:rPr lang="en-US" dirty="0" smtClean="0"/>
              <a:t>- opposed communism</a:t>
            </a:r>
          </a:p>
          <a:p>
            <a:r>
              <a:rPr lang="en-US" dirty="0" smtClean="0"/>
              <a:t>Communist movement in China begins to take root at this time led by </a:t>
            </a:r>
            <a:r>
              <a:rPr lang="en-US" u="sng" dirty="0" smtClean="0"/>
              <a:t>Mao Zedong</a:t>
            </a:r>
          </a:p>
          <a:p>
            <a:pPr lvl="1"/>
            <a:r>
              <a:rPr lang="en-US" dirty="0" smtClean="0"/>
              <a:t>Peasants drawn to communism </a:t>
            </a:r>
          </a:p>
          <a:p>
            <a:r>
              <a:rPr lang="en-US" dirty="0" smtClean="0"/>
              <a:t>War breaks out between two groups in 1944</a:t>
            </a:r>
          </a:p>
          <a:p>
            <a:r>
              <a:rPr lang="en-US" dirty="0" smtClean="0"/>
              <a:t>Ultimately communists win and take over control of China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Korean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Prior to end of WWII, Korea occupied by Japan</a:t>
            </a:r>
          </a:p>
          <a:p>
            <a:r>
              <a:rPr lang="en-US" dirty="0" smtClean="0"/>
              <a:t>At conclusion of war, Japanese troops north of 38</a:t>
            </a:r>
            <a:r>
              <a:rPr lang="en-US" baseline="30000" dirty="0" smtClean="0"/>
              <a:t>th</a:t>
            </a:r>
            <a:r>
              <a:rPr lang="en-US" dirty="0" smtClean="0"/>
              <a:t> parallel surrender to Soviets, troops south of 38</a:t>
            </a:r>
            <a:r>
              <a:rPr lang="en-US" baseline="30000" dirty="0" smtClean="0"/>
              <a:t>th</a:t>
            </a:r>
            <a:r>
              <a:rPr lang="en-US" dirty="0" smtClean="0"/>
              <a:t> parallel surrender to US</a:t>
            </a:r>
          </a:p>
          <a:p>
            <a:pPr lvl="1"/>
            <a:r>
              <a:rPr lang="en-US" dirty="0" smtClean="0"/>
              <a:t>Two separate countries develop- communist in north, democratic in south</a:t>
            </a:r>
          </a:p>
          <a:p>
            <a:r>
              <a:rPr lang="en-US" dirty="0" smtClean="0"/>
              <a:t>On June 25, 1950 North Korean troops surge across 38</a:t>
            </a:r>
            <a:r>
              <a:rPr lang="en-US" baseline="30000" dirty="0" smtClean="0"/>
              <a:t>th</a:t>
            </a:r>
            <a:r>
              <a:rPr lang="en-US" dirty="0" smtClean="0"/>
              <a:t> parallel starting the </a:t>
            </a:r>
            <a:r>
              <a:rPr lang="en-US" u="sng" dirty="0" smtClean="0"/>
              <a:t>Korean War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Korean War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UN votes to send troops to Korea- over 90% of 520,000 troops are from US</a:t>
            </a:r>
          </a:p>
          <a:p>
            <a:pPr lvl="1"/>
            <a:r>
              <a:rPr lang="en-US" dirty="0" smtClean="0"/>
              <a:t>Troops lead by General </a:t>
            </a:r>
            <a:r>
              <a:rPr lang="en-US" u="sng" dirty="0" smtClean="0"/>
              <a:t>Douglas MacArthur</a:t>
            </a:r>
            <a:endParaRPr lang="en-US" dirty="0" smtClean="0"/>
          </a:p>
          <a:p>
            <a:r>
              <a:rPr lang="en-US" dirty="0" smtClean="0"/>
              <a:t>North Korean troops successful early on </a:t>
            </a:r>
          </a:p>
          <a:p>
            <a:r>
              <a:rPr lang="en-US" dirty="0" smtClean="0"/>
              <a:t>In September 1950 MacArthur leads raid at Inchon behind enemy lines</a:t>
            </a:r>
          </a:p>
          <a:p>
            <a:pPr lvl="1"/>
            <a:r>
              <a:rPr lang="en-US" dirty="0" smtClean="0"/>
              <a:t>Defeat North Koreans by dividing their forces in half</a:t>
            </a:r>
          </a:p>
          <a:p>
            <a:r>
              <a:rPr lang="en-US" dirty="0" smtClean="0"/>
              <a:t>By late November North Koreans driven all the way back to Chinese border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Custom 4">
      <a:dk1>
        <a:srgbClr val="C00000"/>
      </a:dk1>
      <a:lt1>
        <a:sysClr val="window" lastClr="FFFFFF"/>
      </a:lt1>
      <a:dk2>
        <a:srgbClr val="C00000"/>
      </a:dk2>
      <a:lt2>
        <a:srgbClr val="E3DED1"/>
      </a:lt2>
      <a:accent1>
        <a:srgbClr val="FFFF00"/>
      </a:accent1>
      <a:accent2>
        <a:srgbClr val="FFFF00"/>
      </a:accent2>
      <a:accent3>
        <a:srgbClr val="FFFF00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4041</TotalTime>
  <Words>1200</Words>
  <Application>Microsoft Office PowerPoint</Application>
  <PresentationFormat>On-screen Show (4:3)</PresentationFormat>
  <Paragraphs>120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Module</vt:lpstr>
      <vt:lpstr>Unit #7: Cold War 1945-1991</vt:lpstr>
      <vt:lpstr>Former Allies Clash</vt:lpstr>
      <vt:lpstr>Tensions Increase</vt:lpstr>
      <vt:lpstr>Containment</vt:lpstr>
      <vt:lpstr>Cold War in Europe</vt:lpstr>
      <vt:lpstr>Struggle for Germany</vt:lpstr>
      <vt:lpstr>China Falls to Communism</vt:lpstr>
      <vt:lpstr>Korean War</vt:lpstr>
      <vt:lpstr>Korean War (cont.)</vt:lpstr>
      <vt:lpstr>Korean War (cont.)</vt:lpstr>
      <vt:lpstr>Korean War (cont.)</vt:lpstr>
      <vt:lpstr>Korean War (cont.)</vt:lpstr>
      <vt:lpstr>Fear of Communism in US</vt:lpstr>
      <vt:lpstr>Fear of Communism in US (cont.)</vt:lpstr>
      <vt:lpstr>Spies in America</vt:lpstr>
      <vt:lpstr>Joseph McCarthy</vt:lpstr>
      <vt:lpstr>Joseph McCarthy (cont.)</vt:lpstr>
      <vt:lpstr>Brinkmanship </vt:lpstr>
      <vt:lpstr>Worldwide Spread of the Cold War</vt:lpstr>
      <vt:lpstr>Worldwide Spread of the Cold War</vt:lpstr>
      <vt:lpstr>Cold War in the Air</vt:lpstr>
      <vt:lpstr>Cold War in the Air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Cold War Heats Up</dc:title>
  <dc:creator>Kyle</dc:creator>
  <cp:lastModifiedBy>Staff</cp:lastModifiedBy>
  <cp:revision>18</cp:revision>
  <cp:lastPrinted>2014-04-01T13:39:51Z</cp:lastPrinted>
  <dcterms:created xsi:type="dcterms:W3CDTF">2010-03-24T01:04:49Z</dcterms:created>
  <dcterms:modified xsi:type="dcterms:W3CDTF">2015-03-10T13:24:39Z</dcterms:modified>
</cp:coreProperties>
</file>