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6" r:id="rId2"/>
    <p:sldId id="267" r:id="rId3"/>
    <p:sldId id="259" r:id="rId4"/>
    <p:sldId id="260" r:id="rId5"/>
    <p:sldId id="257" r:id="rId6"/>
    <p:sldId id="258" r:id="rId7"/>
    <p:sldId id="261" r:id="rId8"/>
    <p:sldId id="268" r:id="rId9"/>
    <p:sldId id="262" r:id="rId10"/>
    <p:sldId id="263" r:id="rId11"/>
    <p:sldId id="269" r:id="rId12"/>
    <p:sldId id="264" r:id="rId13"/>
    <p:sldId id="265" r:id="rId14"/>
    <p:sldId id="2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18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18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/>
            </a:lvl1pPr>
          </a:lstStyle>
          <a:p>
            <a:fld id="{BBD7E341-2420-4892-A6E0-A517799432B6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1"/>
            <a:ext cx="3038161" cy="46418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621"/>
            <a:ext cx="3038161" cy="46418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/>
            </a:lvl1pPr>
          </a:lstStyle>
          <a:p>
            <a:fld id="{157DB7FB-DE53-403B-AE6B-DF22CC8F6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3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6D71C35-24EE-440A-AC89-0C8F432E842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1FF34A-4481-4A09-92F4-0849C18A56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#5: The Great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2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Though party platforms were remarkably similar, Democrats supported repeal of Prohibition &amp; an increase of federal relief.</a:t>
            </a:r>
          </a:p>
          <a:p>
            <a:pPr lvl="1"/>
            <a:r>
              <a:rPr lang="en-US" dirty="0" smtClean="0"/>
              <a:t>FDR won 57% of popular vote &amp; Democrats took control of both House &amp; Senate</a:t>
            </a:r>
          </a:p>
          <a:p>
            <a:pPr lvl="1"/>
            <a:r>
              <a:rPr lang="en-US" dirty="0" smtClean="0"/>
              <a:t>Following long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lame-duck</a:t>
            </a:r>
            <a:r>
              <a:rPr lang="en-US" dirty="0" smtClean="0"/>
              <a:t> period for Hoover &amp; Republicans (Nov to March), FDR launched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Hundred Days</a:t>
            </a:r>
            <a:r>
              <a:rPr lang="en-US" dirty="0" smtClean="0"/>
              <a:t> of Legislative changes</a:t>
            </a:r>
          </a:p>
          <a:p>
            <a:pPr lvl="3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Relief: </a:t>
            </a:r>
            <a:r>
              <a:rPr lang="en-US" dirty="0" smtClean="0">
                <a:solidFill>
                  <a:schemeClr val="tx1"/>
                </a:solidFill>
              </a:rPr>
              <a:t>for needy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3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Recovery: </a:t>
            </a:r>
            <a:r>
              <a:rPr lang="en-US" dirty="0" smtClean="0">
                <a:solidFill>
                  <a:schemeClr val="tx1"/>
                </a:solidFill>
              </a:rPr>
              <a:t>economic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3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Reform: </a:t>
            </a:r>
            <a:r>
              <a:rPr lang="en-US" dirty="0" smtClean="0">
                <a:solidFill>
                  <a:schemeClr val="tx1"/>
                </a:solidFill>
              </a:rPr>
              <a:t>financial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Bank Holiday: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March 5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closed all banks to prevent further withdrawals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Fireside Chats- </a:t>
            </a:r>
            <a:r>
              <a:rPr lang="en-US" dirty="0" smtClean="0"/>
              <a:t>Radio talks by Roosevelt to encourage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74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60672" cy="1039427"/>
          </a:xfrm>
        </p:spPr>
        <p:txBody>
          <a:bodyPr/>
          <a:lstStyle/>
          <a:p>
            <a:r>
              <a:rPr lang="en-US" dirty="0" smtClean="0"/>
              <a:t>Dust Bowl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Drought from Texas to North Dakota</a:t>
            </a:r>
          </a:p>
          <a:p>
            <a:r>
              <a:rPr lang="en-US" dirty="0" smtClean="0"/>
              <a:t>Over production of crops &amp; burnt soil</a:t>
            </a:r>
          </a:p>
          <a:p>
            <a:r>
              <a:rPr lang="en-US" dirty="0" smtClean="0"/>
              <a:t>1934 windstorm carried dust to the east coast</a:t>
            </a:r>
          </a:p>
          <a:p>
            <a:r>
              <a:rPr lang="en-US" dirty="0" smtClean="0"/>
              <a:t>Okies- thousands of Oklahoma’s who picked up &amp; traveled Route 66 to California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2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Relief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835676"/>
              </p:ext>
            </p:extLst>
          </p:nvPr>
        </p:nvGraphicFramePr>
        <p:xfrm>
          <a:off x="228601" y="1676400"/>
          <a:ext cx="8762999" cy="510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1379361"/>
                <a:gridCol w="1135944"/>
                <a:gridCol w="4056944"/>
              </a:tblGrid>
              <a:tr h="376068">
                <a:tc>
                  <a:txBody>
                    <a:bodyPr/>
                    <a:lstStyle/>
                    <a:p>
                      <a:r>
                        <a:rPr lang="en-US" dirty="0" smtClean="0"/>
                        <a:t>Act or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Acronym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1761853">
                <a:tc>
                  <a:txBody>
                    <a:bodyPr/>
                    <a:lstStyle/>
                    <a:p>
                      <a:r>
                        <a:rPr lang="en-US" dirty="0" smtClean="0"/>
                        <a:t>Agricultural Adjustment 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Protected farmers from price drops</a:t>
                      </a:r>
                      <a:r>
                        <a:rPr lang="en-US" baseline="0" dirty="0" smtClean="0"/>
                        <a:t> by providing crop subsidies to reduce production, educational programs to teach methods of preventing soil erosion.</a:t>
                      </a:r>
                      <a:endParaRPr lang="en-US" dirty="0"/>
                    </a:p>
                  </a:txBody>
                  <a:tcPr/>
                </a:tc>
              </a:tr>
              <a:tr h="927291">
                <a:tc>
                  <a:txBody>
                    <a:bodyPr/>
                    <a:lstStyle/>
                    <a:p>
                      <a:r>
                        <a:rPr lang="en-US" dirty="0" smtClean="0"/>
                        <a:t>Civil Works Administration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public works</a:t>
                      </a:r>
                      <a:r>
                        <a:rPr lang="en-US" baseline="0" dirty="0" smtClean="0"/>
                        <a:t> jobs at $15/week to four million workers (1934)</a:t>
                      </a:r>
                      <a:endParaRPr lang="en-US" dirty="0"/>
                    </a:p>
                  </a:txBody>
                  <a:tcPr/>
                </a:tc>
              </a:tr>
              <a:tr h="2040040">
                <a:tc>
                  <a:txBody>
                    <a:bodyPr/>
                    <a:lstStyle/>
                    <a:p>
                      <a:r>
                        <a:rPr lang="en-US" dirty="0" smtClean="0"/>
                        <a:t>Civilian Conservation</a:t>
                      </a:r>
                      <a:r>
                        <a:rPr lang="en-US" baseline="0" dirty="0" smtClean="0"/>
                        <a:t> Corps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Sent 250,000 young men to work in camps to perform</a:t>
                      </a:r>
                      <a:r>
                        <a:rPr lang="en-US" baseline="0" dirty="0" smtClean="0"/>
                        <a:t> reforestation &amp; conservation tasks. Removed surplus of workers from cities, provided healthy conditions for boys, provided $ for families.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94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Relief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526116"/>
              </p:ext>
            </p:extLst>
          </p:nvPr>
        </p:nvGraphicFramePr>
        <p:xfrm>
          <a:off x="457200" y="1752600"/>
          <a:ext cx="8229600" cy="4302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371600"/>
                <a:gridCol w="762000"/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 or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Acronym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</a:t>
                      </a:r>
                      <a:r>
                        <a:rPr lang="en-US" baseline="0" dirty="0" smtClean="0"/>
                        <a:t> Emergency Relief 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Distributed</a:t>
                      </a:r>
                      <a:r>
                        <a:rPr lang="en-US" baseline="0" dirty="0" smtClean="0"/>
                        <a:t> millions of $ of direct aid to unemployed workers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Glass-</a:t>
                      </a:r>
                      <a:r>
                        <a:rPr lang="en-US" dirty="0" err="1" smtClean="0"/>
                        <a:t>Steagall</a:t>
                      </a:r>
                      <a:r>
                        <a:rPr lang="en-US" baseline="0" dirty="0" smtClean="0"/>
                        <a:t> 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FDIC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Created federally insured bank deposits</a:t>
                      </a:r>
                      <a:r>
                        <a:rPr lang="en-US" baseline="0" dirty="0" smtClean="0"/>
                        <a:t>  ($2,500 per investor) to prevent bank failures.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Industrial Recovery 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Created NRA to enforce codes of fair competition, minimum wage, and to permit collective bargaining</a:t>
                      </a:r>
                      <a:r>
                        <a:rPr lang="en-US" baseline="0" dirty="0" smtClean="0"/>
                        <a:t> of workers.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Works</a:t>
                      </a:r>
                      <a:r>
                        <a:rPr lang="en-US" baseline="0" dirty="0" smtClean="0"/>
                        <a:t> Administration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</a:t>
                      </a:r>
                      <a:r>
                        <a:rPr lang="en-US" baseline="0" dirty="0" smtClean="0"/>
                        <a:t> $3.3 billion appropriation from Congress for public work projects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37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Relief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08349"/>
              </p:ext>
            </p:extLst>
          </p:nvPr>
        </p:nvGraphicFramePr>
        <p:xfrm>
          <a:off x="228600" y="1752600"/>
          <a:ext cx="8686800" cy="4394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1447800"/>
                <a:gridCol w="804333"/>
                <a:gridCol w="4262967"/>
              </a:tblGrid>
              <a:tr h="554182">
                <a:tc>
                  <a:txBody>
                    <a:bodyPr/>
                    <a:lstStyle/>
                    <a:p>
                      <a:r>
                        <a:rPr lang="en-US" dirty="0" smtClean="0"/>
                        <a:t>Act or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Acronym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831273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Security 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</a:t>
                      </a:r>
                    </a:p>
                    <a:p>
                      <a:r>
                        <a:rPr lang="en-US" dirty="0" smtClean="0"/>
                        <a:t>FICA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 to critics (Dr. Townsend &amp; Huey Long),</a:t>
                      </a:r>
                      <a:r>
                        <a:rPr lang="en-US" baseline="0" dirty="0" smtClean="0"/>
                        <a:t> it provided pensions, unemployment insurance, &amp; aid to blind, deaf, disabled &amp; dependent children</a:t>
                      </a:r>
                      <a:endParaRPr lang="en-US" dirty="0"/>
                    </a:p>
                  </a:txBody>
                  <a:tcPr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dirty="0" smtClean="0"/>
                        <a:t>Tennessee</a:t>
                      </a:r>
                      <a:r>
                        <a:rPr lang="en-US" baseline="0" dirty="0" smtClean="0"/>
                        <a:t> Valley Authority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en-US" smtClean="0"/>
                        <a:t>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government build series of dams to prevent</a:t>
                      </a:r>
                      <a:r>
                        <a:rPr lang="en-US" baseline="0" dirty="0" smtClean="0"/>
                        <a:t> flooding &amp; sell electricity.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public competition with private power industries</a:t>
                      </a:r>
                      <a:endParaRPr lang="en-US" dirty="0"/>
                    </a:p>
                  </a:txBody>
                  <a:tcPr/>
                </a:tc>
              </a:tr>
              <a:tr h="554182">
                <a:tc>
                  <a:txBody>
                    <a:bodyPr/>
                    <a:lstStyle/>
                    <a:p>
                      <a:r>
                        <a:rPr lang="en-US" dirty="0" smtClean="0"/>
                        <a:t>Works</a:t>
                      </a:r>
                      <a:r>
                        <a:rPr lang="en-US" baseline="0" dirty="0" smtClean="0"/>
                        <a:t> Progress Administration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Employed</a:t>
                      </a:r>
                      <a:r>
                        <a:rPr lang="en-US" baseline="0" dirty="0" smtClean="0"/>
                        <a:t> 8.5 million workers in construction &amp; other jobs, but more importantly provided work in arts, theater &amp; literary projects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48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Gov’t Role in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tried to pass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McNary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-Haugen Bill </a:t>
            </a:r>
            <a:r>
              <a:rPr lang="en-US" dirty="0" smtClean="0"/>
              <a:t>which would give price-supports for key products (wheat, corn, cotton, tobacco)</a:t>
            </a:r>
          </a:p>
          <a:p>
            <a:pPr lvl="1"/>
            <a:r>
              <a:rPr lang="en-US" dirty="0" smtClean="0"/>
              <a:t>Coolidge vetoed the bill saying, “farmers have never made money. I don’t believe we can do much about it.”</a:t>
            </a:r>
          </a:p>
          <a:p>
            <a:r>
              <a:rPr lang="en-US" dirty="0" smtClean="0"/>
              <a:t>Election of 1928: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Herbert Hoover </a:t>
            </a:r>
            <a:r>
              <a:rPr lang="en-US" dirty="0" smtClean="0"/>
              <a:t>gets elected because of the prosperity of the Republicans before him.</a:t>
            </a:r>
          </a:p>
          <a:p>
            <a:pPr lvl="1"/>
            <a:r>
              <a:rPr lang="en-US" dirty="0" smtClean="0"/>
              <a:t>“We in America are nearer to final triumph over poverty than ever before.” </a:t>
            </a:r>
          </a:p>
        </p:txBody>
      </p:sp>
    </p:spTree>
    <p:extLst>
      <p:ext uri="{BB962C8B-B14F-4D97-AF65-F5344CB8AC3E}">
        <p14:creationId xmlns:p14="http://schemas.microsoft.com/office/powerpoint/2010/main" val="27691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Market Crash 1929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Dow Jones Industrial Average </a:t>
            </a:r>
            <a:r>
              <a:rPr lang="en-US" dirty="0" smtClean="0"/>
              <a:t>was used to judge the stock markets wealth.</a:t>
            </a:r>
          </a:p>
          <a:p>
            <a:r>
              <a:rPr lang="en-US" dirty="0" smtClean="0"/>
              <a:t>Oct. 1929-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buying on the margin </a:t>
            </a:r>
            <a:r>
              <a:rPr lang="en-US" dirty="0" smtClean="0"/>
              <a:t>(purchasing with borrowed $) buying had reached $8.5 billion in loans to stock purchasers</a:t>
            </a:r>
          </a:p>
          <a:p>
            <a:r>
              <a:rPr lang="en-US" dirty="0" smtClean="0"/>
              <a:t>Stock prices began to fall in Sept. 1929.</a:t>
            </a:r>
          </a:p>
          <a:p>
            <a:r>
              <a:rPr lang="en-US" dirty="0" smtClean="0"/>
              <a:t>Oct. 29 (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Black Tuesday</a:t>
            </a:r>
            <a:r>
              <a:rPr lang="en-US" smtClean="0"/>
              <a:t>) </a:t>
            </a:r>
            <a:r>
              <a:rPr lang="en-US" dirty="0" smtClean="0"/>
              <a:t>prices fell drastically as sellers panicked (16.4M shares sold on that day)</a:t>
            </a:r>
          </a:p>
          <a:p>
            <a:r>
              <a:rPr lang="en-US" dirty="0" smtClean="0"/>
              <a:t>By Dec. $40 billion in stock value had been lost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Hoover and business leaders attempted to calm Americans by assuring them that the country’s economy was fundamentally sound.</a:t>
            </a:r>
          </a:p>
          <a:p>
            <a:r>
              <a:rPr lang="en-US" dirty="0" smtClean="0"/>
              <a:t>J.P. Morgan &amp; other bankers bought $20 million of US steel to try to restore confidence.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9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Market Crash 1929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614054"/>
            <a:ext cx="87630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Economic Downturn accelerated by market crash</a:t>
            </a:r>
          </a:p>
          <a:p>
            <a:pPr lvl="1"/>
            <a:r>
              <a:rPr lang="en-US" dirty="0" smtClean="0"/>
              <a:t>Between 1929 &amp; 1933, 100,000 businesses failed</a:t>
            </a:r>
          </a:p>
          <a:p>
            <a:pPr lvl="1"/>
            <a:r>
              <a:rPr lang="en-US" dirty="0" smtClean="0"/>
              <a:t>Corporate profits fell from $100 billion to $1 billion</a:t>
            </a:r>
          </a:p>
          <a:p>
            <a:pPr lvl="1"/>
            <a:r>
              <a:rPr lang="en-US" dirty="0" smtClean="0"/>
              <a:t>Between 1929 &amp; 1933 over 6,000 banks failed with over 9 million savings accounts lost ($2.5 billion) </a:t>
            </a:r>
          </a:p>
          <a:p>
            <a:pPr lvl="1"/>
            <a:r>
              <a:rPr lang="en-US" dirty="0" smtClean="0"/>
              <a:t>By 1933, 13 million workers were unemployed (25% of the workforce)</a:t>
            </a:r>
          </a:p>
          <a:p>
            <a:pPr lvl="1"/>
            <a:r>
              <a:rPr lang="en-US" dirty="0" smtClean="0"/>
              <a:t>Malnutrition increased, as did tuberculosis, typhoid fever &amp; dysentery</a:t>
            </a:r>
          </a:p>
          <a:p>
            <a:pPr lvl="2"/>
            <a:r>
              <a:rPr lang="en-US" dirty="0" smtClean="0"/>
              <a:t>1932- 195 people died in NYC from starvation</a:t>
            </a:r>
          </a:p>
          <a:p>
            <a:pPr lvl="2"/>
            <a:r>
              <a:rPr lang="en-US" dirty="0" smtClean="0"/>
              <a:t>Many turned to soup kitchens and breadlines for food</a:t>
            </a:r>
          </a:p>
          <a:p>
            <a:pPr lvl="2"/>
            <a:r>
              <a:rPr lang="en-US" dirty="0" smtClean="0"/>
              <a:t>Large numbers of homeless workers roamed the US, particularly seeking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8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Massive business inventories </a:t>
            </a:r>
            <a:r>
              <a:rPr lang="en-US" dirty="0" smtClean="0"/>
              <a:t>(up 300% from 1928-1929) couldn’t sell all they had produced.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Lack of diversification in American economy—prosperity </a:t>
            </a:r>
            <a:r>
              <a:rPr lang="en-US" dirty="0" smtClean="0"/>
              <a:t>of 1920’s largely a result expansion of construction &amp; automobile industries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Poor distribution of purchasing power among consumers</a:t>
            </a:r>
          </a:p>
          <a:p>
            <a:pPr lvl="1"/>
            <a:r>
              <a:rPr lang="en-US" dirty="0" smtClean="0"/>
              <a:t>Many factory workers were unable to purchase new cars &amp; houses; thus maintain economic growth</a:t>
            </a:r>
          </a:p>
          <a:p>
            <a:pPr lvl="1"/>
            <a:r>
              <a:rPr lang="en-US" dirty="0" smtClean="0"/>
              <a:t>Farm income declined 66% from 1920 to 1929</a:t>
            </a:r>
          </a:p>
          <a:p>
            <a:pPr lvl="1"/>
            <a:r>
              <a:rPr lang="en-US" dirty="0" smtClean="0"/>
              <a:t>By 1929 the top 10% of the nation’s population received 40% of the nation’s disposable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05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marL="571500" indent="-457200">
              <a:buFont typeface="+mj-lt"/>
              <a:buAutoNum type="arabicPeriod" startAt="4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Huge credit problems</a:t>
            </a:r>
          </a:p>
          <a:p>
            <a:pPr lvl="1"/>
            <a:r>
              <a:rPr lang="en-US" dirty="0" smtClean="0"/>
              <a:t>Steady stream of bank failures in the late 1920’s as customers (many farmers) unable to pay mortgages.</a:t>
            </a:r>
          </a:p>
          <a:p>
            <a:pPr lvl="1"/>
            <a:r>
              <a:rPr lang="en-US" dirty="0" smtClean="0"/>
              <a:t>Many bankers had small reserves as the attempted to capitalize on stock market growth.</a:t>
            </a:r>
          </a:p>
          <a:p>
            <a:pPr lvl="1"/>
            <a:r>
              <a:rPr lang="en-US" dirty="0" smtClean="0"/>
              <a:t>Low margins encouraged speculative investment on the part of bank, corporations, &amp; individual investors.</a:t>
            </a:r>
          </a:p>
          <a:p>
            <a:pPr marL="571500" indent="-457200">
              <a:buFont typeface="+mj-lt"/>
              <a:buAutoNum type="arabicPeriod" startAt="5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Decline in demand for American goods in international trade</a:t>
            </a:r>
          </a:p>
          <a:p>
            <a:pPr lvl="1"/>
            <a:r>
              <a:rPr lang="en-US" dirty="0" smtClean="0"/>
              <a:t>Some European industry &amp; agriculture gradually recovered from WWI </a:t>
            </a:r>
          </a:p>
          <a:p>
            <a:pPr lvl="1"/>
            <a:r>
              <a:rPr lang="en-US" dirty="0" smtClean="0"/>
              <a:t>Some nations (mainly Germany) financially unable to buy American goods.</a:t>
            </a:r>
          </a:p>
          <a:p>
            <a:pPr lvl="1"/>
            <a:r>
              <a:rPr lang="en-US" dirty="0" smtClean="0"/>
              <a:t>European nations borrowed from American banks to bay war debt, hurting banks more.</a:t>
            </a:r>
          </a:p>
          <a:p>
            <a:pPr lvl="1"/>
            <a:r>
              <a:rPr lang="en-US" dirty="0" smtClean="0"/>
              <a:t>High American protective tariffs discouraged trade.</a:t>
            </a:r>
          </a:p>
        </p:txBody>
      </p:sp>
    </p:spTree>
    <p:extLst>
      <p:ext uri="{BB962C8B-B14F-4D97-AF65-F5344CB8AC3E}">
        <p14:creationId xmlns:p14="http://schemas.microsoft.com/office/powerpoint/2010/main" val="281465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Hoover’s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Rejected direct relief as undermining to character &amp; rugged individualism</a:t>
            </a:r>
          </a:p>
          <a:p>
            <a:r>
              <a:rPr lang="en-US" dirty="0" smtClean="0"/>
              <a:t>Urged Americans to turn to community &amp; church resources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Salvation Army, Community Chest, Red Cross</a:t>
            </a:r>
            <a:r>
              <a:rPr lang="en-US" dirty="0" smtClean="0"/>
              <a:t>) to meet needs of the poor.</a:t>
            </a:r>
          </a:p>
          <a:p>
            <a:r>
              <a:rPr lang="en-US" dirty="0" smtClean="0"/>
              <a:t>Gradually used federal agencies to address issues</a:t>
            </a:r>
          </a:p>
          <a:p>
            <a:pPr lvl="1"/>
            <a:r>
              <a:rPr lang="en-US" dirty="0" smtClean="0"/>
              <a:t>Met with business &amp; labor leaders to reduce layoffs &amp; strikes</a:t>
            </a:r>
          </a:p>
          <a:p>
            <a:pPr lvl="1"/>
            <a:r>
              <a:rPr lang="en-US" dirty="0" smtClean="0"/>
              <a:t>Financed federal work projects, such as massive dams </a:t>
            </a:r>
            <a:r>
              <a:rPr lang="en-US" smtClean="0"/>
              <a:t>(</a:t>
            </a:r>
            <a:r>
              <a:rPr lang="en-US" smtClean="0"/>
              <a:t>Boulder/Hoover</a:t>
            </a:r>
            <a:r>
              <a:rPr lang="en-US" dirty="0" smtClean="0"/>
              <a:t>, Grand Coulee)</a:t>
            </a:r>
          </a:p>
          <a:p>
            <a:pPr lvl="1"/>
            <a:r>
              <a:rPr lang="en-US" dirty="0" smtClean="0"/>
              <a:t>Set up RFC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Reconstruction Finance Corporation</a:t>
            </a:r>
            <a:r>
              <a:rPr lang="en-US" dirty="0" smtClean="0"/>
              <a:t>) in 1932 to make loans to stimulate economy in a “trickle-down” manner.</a:t>
            </a:r>
          </a:p>
          <a:p>
            <a:pPr lvl="1"/>
            <a:r>
              <a:rPr lang="en-US" dirty="0" smtClean="0"/>
              <a:t>Raised tariffs 33% by signing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Hawley-Smoot Tariff </a:t>
            </a:r>
            <a:r>
              <a:rPr lang="en-US" dirty="0" smtClean="0"/>
              <a:t>in attempt to keep foreign goods off the US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7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791200" cy="608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31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Hoover refused to accept any responsibility for the economic downturn</a:t>
            </a:r>
          </a:p>
          <a:p>
            <a:pPr lvl="1"/>
            <a:r>
              <a:rPr lang="en-US" dirty="0" smtClean="0"/>
              <a:t>Campaign slogans: “The Worst is Past” &amp; “Prosperity is Just Around the Corner”</a:t>
            </a:r>
          </a:p>
          <a:p>
            <a:pPr lvl="1"/>
            <a:r>
              <a:rPr lang="en-US" dirty="0" smtClean="0"/>
              <a:t>Accused FDR of seeking the destruction of capitalism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Franklin Roosevelt</a:t>
            </a:r>
            <a:r>
              <a:rPr lang="en-US" dirty="0" smtClean="0"/>
              <a:t> preached a brand of cautious liberalism, rejecting Hoover’s conservatism &amp; the radical approach of socialists &amp; communists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Offered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New Deal </a:t>
            </a:r>
            <a:r>
              <a:rPr lang="en-US" dirty="0" smtClean="0"/>
              <a:t>for the “forgotten man” &amp; promised a balanced budget along with economic reforms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Campaign slogans: “Happy Days are Here Again” signaled Democratic optimism in face of economic problems</a:t>
            </a:r>
          </a:p>
        </p:txBody>
      </p:sp>
    </p:spTree>
    <p:extLst>
      <p:ext uri="{BB962C8B-B14F-4D97-AF65-F5344CB8AC3E}">
        <p14:creationId xmlns:p14="http://schemas.microsoft.com/office/powerpoint/2010/main" val="1564312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ustom 1">
      <a:majorFont>
        <a:latin typeface="Book Antiqua"/>
        <a:ea typeface=""/>
        <a:cs typeface=""/>
      </a:majorFont>
      <a:minorFont>
        <a:latin typeface="Cooper Black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74609</TotalTime>
  <Words>1157</Words>
  <Application>Microsoft Macintosh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Unit #5: The Great Depression</vt:lpstr>
      <vt:lpstr>Gov’t Role in Economy</vt:lpstr>
      <vt:lpstr>Stock Market Crash 1929</vt:lpstr>
      <vt:lpstr>Stock Market Crash 1929</vt:lpstr>
      <vt:lpstr>Causes of the depression</vt:lpstr>
      <vt:lpstr>Causes of the Depression</vt:lpstr>
      <vt:lpstr>Hoover’s Response</vt:lpstr>
      <vt:lpstr>PowerPoint Presentation</vt:lpstr>
      <vt:lpstr>Election of 1932</vt:lpstr>
      <vt:lpstr>Election of 1932</vt:lpstr>
      <vt:lpstr>Dust Bowl </vt:lpstr>
      <vt:lpstr>Relief Programs</vt:lpstr>
      <vt:lpstr>Relief Programs</vt:lpstr>
      <vt:lpstr>Relief Programs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#9: The Great Depression</dc:title>
  <dc:creator>Amanda</dc:creator>
  <cp:lastModifiedBy>Amanda Rains</cp:lastModifiedBy>
  <cp:revision>41</cp:revision>
  <cp:lastPrinted>2017-01-11T15:18:00Z</cp:lastPrinted>
  <dcterms:created xsi:type="dcterms:W3CDTF">2011-02-21T15:44:31Z</dcterms:created>
  <dcterms:modified xsi:type="dcterms:W3CDTF">2017-01-11T15:28:25Z</dcterms:modified>
</cp:coreProperties>
</file>