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D5344ED-2866-4DA8-A4AF-D0A7D89B87A0}" type="datetimeFigureOut">
              <a:rPr lang="en-US" smtClean="0"/>
              <a:t>1/17/2014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153D7B8-ADD2-4447-BDD2-E502F7EF671D}" type="slidenum">
              <a:rPr lang="en-US" smtClean="0"/>
              <a:t>‹#›</a:t>
            </a:fld>
            <a:endParaRPr lang="en-US"/>
          </a:p>
        </p:txBody>
      </p:sp>
    </p:spTree>
    <p:extLst>
      <p:ext uri="{BB962C8B-B14F-4D97-AF65-F5344CB8AC3E}">
        <p14:creationId xmlns:p14="http://schemas.microsoft.com/office/powerpoint/2010/main" val="1136367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E989F66-D5ED-4066-8CC5-09E0F8C6D9DB}" type="datetimeFigureOut">
              <a:rPr lang="en-US" smtClean="0"/>
              <a:t>1/17/2014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E7BBA5E-2C13-46EF-82EA-8F73407B5E89}" type="slidenum">
              <a:rPr lang="en-US" smtClean="0"/>
              <a:t>‹#›</a:t>
            </a:fld>
            <a:endParaRPr lang="en-US"/>
          </a:p>
        </p:txBody>
      </p:sp>
    </p:spTree>
    <p:extLst>
      <p:ext uri="{BB962C8B-B14F-4D97-AF65-F5344CB8AC3E}">
        <p14:creationId xmlns:p14="http://schemas.microsoft.com/office/powerpoint/2010/main" val="427666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BBA5E-2C13-46EF-82EA-8F73407B5E89}" type="slidenum">
              <a:rPr lang="en-US" smtClean="0"/>
              <a:t>7</a:t>
            </a:fld>
            <a:endParaRPr lang="en-US"/>
          </a:p>
        </p:txBody>
      </p:sp>
    </p:spTree>
    <p:extLst>
      <p:ext uri="{BB962C8B-B14F-4D97-AF65-F5344CB8AC3E}">
        <p14:creationId xmlns:p14="http://schemas.microsoft.com/office/powerpoint/2010/main" val="26611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BE48696-3FAD-4CEE-BBFE-62A5D24DDE8C}" type="datetimeFigureOut">
              <a:rPr lang="en-US" smtClean="0"/>
              <a:t>1/17/2014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685516F1-A440-43D2-BCBA-01D2812EC742}"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E48696-3FAD-4CEE-BBFE-62A5D24DDE8C}"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516F1-A440-43D2-BCBA-01D2812EC7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E48696-3FAD-4CEE-BBFE-62A5D24DDE8C}"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516F1-A440-43D2-BCBA-01D2812EC742}"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BE48696-3FAD-4CEE-BBFE-62A5D24DDE8C}"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516F1-A440-43D2-BCBA-01D2812EC742}"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BBE48696-3FAD-4CEE-BBFE-62A5D24DDE8C}" type="datetimeFigureOut">
              <a:rPr lang="en-US" smtClean="0"/>
              <a:t>1/17/2014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685516F1-A440-43D2-BCBA-01D2812EC742}"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BE48696-3FAD-4CEE-BBFE-62A5D24DDE8C}"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516F1-A440-43D2-BCBA-01D2812EC742}"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BE48696-3FAD-4CEE-BBFE-62A5D24DDE8C}" type="datetimeFigureOut">
              <a:rPr lang="en-US" smtClean="0"/>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516F1-A440-43D2-BCBA-01D2812EC742}"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BE48696-3FAD-4CEE-BBFE-62A5D24DDE8C}" type="datetimeFigureOut">
              <a:rPr lang="en-US" smtClean="0"/>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516F1-A440-43D2-BCBA-01D2812EC742}"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48696-3FAD-4CEE-BBFE-62A5D24DDE8C}" type="datetimeFigureOut">
              <a:rPr lang="en-US" smtClean="0"/>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516F1-A440-43D2-BCBA-01D2812EC742}"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BE48696-3FAD-4CEE-BBFE-62A5D24DDE8C}"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516F1-A440-43D2-BCBA-01D2812EC742}"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BE48696-3FAD-4CEE-BBFE-62A5D24DDE8C}"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516F1-A440-43D2-BCBA-01D2812EC742}"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BE48696-3FAD-4CEE-BBFE-62A5D24DDE8C}" type="datetimeFigureOut">
              <a:rPr lang="en-US" smtClean="0"/>
              <a:t>1/17/2014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85516F1-A440-43D2-BCBA-01D2812EC742}"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733800"/>
            <a:ext cx="6934200" cy="1143000"/>
          </a:xfrm>
        </p:spPr>
        <p:txBody>
          <a:bodyPr>
            <a:normAutofit/>
          </a:bodyPr>
          <a:lstStyle/>
          <a:p>
            <a:r>
              <a:rPr lang="en-US" dirty="0" smtClean="0"/>
              <a:t>Unit #7: </a:t>
            </a:r>
            <a:br>
              <a:rPr lang="en-US" dirty="0" smtClean="0"/>
            </a:br>
            <a:r>
              <a:rPr lang="en-US" dirty="0" smtClean="0"/>
              <a:t>Roaring Twenties</a:t>
            </a:r>
            <a:endParaRPr lang="en-US" dirty="0"/>
          </a:p>
        </p:txBody>
      </p:sp>
      <p:sp>
        <p:nvSpPr>
          <p:cNvPr id="3" name="Subtitle 2"/>
          <p:cNvSpPr>
            <a:spLocks noGrp="1"/>
          </p:cNvSpPr>
          <p:nvPr>
            <p:ph type="subTitle"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
            <a:ext cx="3390900" cy="271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34544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834299"/>
            <a:ext cx="3600450" cy="2023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6800" y="2184400"/>
            <a:ext cx="2032000"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054" y="3221486"/>
            <a:ext cx="2602345" cy="362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827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Fun, Fun</a:t>
            </a:r>
            <a:endParaRPr lang="en-US" dirty="0"/>
          </a:p>
        </p:txBody>
      </p:sp>
      <p:sp>
        <p:nvSpPr>
          <p:cNvPr id="3" name="Content Placeholder 2"/>
          <p:cNvSpPr>
            <a:spLocks noGrp="1"/>
          </p:cNvSpPr>
          <p:nvPr>
            <p:ph sz="quarter" idx="1"/>
          </p:nvPr>
        </p:nvSpPr>
        <p:spPr>
          <a:xfrm>
            <a:off x="457200" y="1219200"/>
            <a:ext cx="8305800" cy="5181600"/>
          </a:xfrm>
        </p:spPr>
        <p:txBody>
          <a:bodyPr>
            <a:normAutofit lnSpcReduction="10000"/>
          </a:bodyPr>
          <a:lstStyle/>
          <a:p>
            <a:r>
              <a:rPr lang="en-US" dirty="0" smtClean="0"/>
              <a:t>A time where fun &amp; excitement were the main interests.</a:t>
            </a:r>
          </a:p>
          <a:p>
            <a:pPr lvl="1"/>
            <a:r>
              <a:rPr lang="en-US" dirty="0" smtClean="0"/>
              <a:t>Things changed rapidly: Morals, Trends, Fashions, Fads</a:t>
            </a:r>
          </a:p>
          <a:p>
            <a:r>
              <a:rPr lang="en-US" dirty="0" smtClean="0">
                <a:solidFill>
                  <a:srgbClr val="FF0000"/>
                </a:solidFill>
              </a:rPr>
              <a:t>Flapper</a:t>
            </a:r>
            <a:r>
              <a:rPr lang="en-US" dirty="0" smtClean="0"/>
              <a:t>- a woman who displayed her individuality by dressing wildly &amp; acting however she wanted. This was the 1</a:t>
            </a:r>
            <a:r>
              <a:rPr lang="en-US" baseline="30000" dirty="0" smtClean="0"/>
              <a:t>st</a:t>
            </a:r>
            <a:r>
              <a:rPr lang="en-US" dirty="0" smtClean="0"/>
              <a:t> time women attempted to be equal.</a:t>
            </a:r>
          </a:p>
          <a:p>
            <a:pPr lvl="1"/>
            <a:r>
              <a:rPr lang="en-US" dirty="0" smtClean="0"/>
              <a:t>Bobbed hair, flattened chests, make-up, smoking, drinking and mini-skirts.</a:t>
            </a:r>
          </a:p>
          <a:p>
            <a:r>
              <a:rPr lang="en-US" dirty="0" smtClean="0">
                <a:solidFill>
                  <a:srgbClr val="FF0000"/>
                </a:solidFill>
              </a:rPr>
              <a:t>Jazz</a:t>
            </a:r>
            <a:r>
              <a:rPr lang="en-US" dirty="0" smtClean="0"/>
              <a:t>- the only true American music.  Jazz allowed many blacks to experience new freedoms.</a:t>
            </a:r>
          </a:p>
          <a:p>
            <a:r>
              <a:rPr lang="en-US" dirty="0" smtClean="0"/>
              <a:t>Heroes of the Jazz Age:</a:t>
            </a:r>
          </a:p>
          <a:p>
            <a:pPr lvl="1"/>
            <a:r>
              <a:rPr lang="en-US" dirty="0" smtClean="0">
                <a:solidFill>
                  <a:srgbClr val="FF0000"/>
                </a:solidFill>
              </a:rPr>
              <a:t>Charlie Chaplin- </a:t>
            </a:r>
            <a:r>
              <a:rPr lang="en-US" dirty="0" smtClean="0"/>
              <a:t>very successful movie artist</a:t>
            </a:r>
          </a:p>
          <a:p>
            <a:pPr lvl="1"/>
            <a:r>
              <a:rPr lang="en-US" dirty="0" smtClean="0">
                <a:solidFill>
                  <a:srgbClr val="FF0000"/>
                </a:solidFill>
              </a:rPr>
              <a:t>Al </a:t>
            </a:r>
            <a:r>
              <a:rPr lang="en-US" dirty="0" err="1" smtClean="0">
                <a:solidFill>
                  <a:srgbClr val="FF0000"/>
                </a:solidFill>
              </a:rPr>
              <a:t>Jolsen</a:t>
            </a:r>
            <a:r>
              <a:rPr lang="en-US" dirty="0" smtClean="0">
                <a:solidFill>
                  <a:srgbClr val="FF0000"/>
                </a:solidFill>
              </a:rPr>
              <a:t>- </a:t>
            </a:r>
            <a:r>
              <a:rPr lang="en-US" dirty="0" smtClean="0"/>
              <a:t>appeared in 1</a:t>
            </a:r>
            <a:r>
              <a:rPr lang="en-US" baseline="30000" dirty="0" smtClean="0"/>
              <a:t>st</a:t>
            </a:r>
            <a:r>
              <a:rPr lang="en-US" dirty="0" smtClean="0"/>
              <a:t> talking movie, “The Jazz Singer”</a:t>
            </a:r>
          </a:p>
          <a:p>
            <a:pPr lvl="1"/>
            <a:r>
              <a:rPr lang="en-US" dirty="0" smtClean="0">
                <a:solidFill>
                  <a:srgbClr val="FF0000"/>
                </a:solidFill>
              </a:rPr>
              <a:t>Charles Lindberg- </a:t>
            </a:r>
            <a:r>
              <a:rPr lang="en-US" dirty="0" smtClean="0"/>
              <a:t>1</a:t>
            </a:r>
            <a:r>
              <a:rPr lang="en-US" baseline="30000" dirty="0" smtClean="0"/>
              <a:t>st</a:t>
            </a:r>
            <a:r>
              <a:rPr lang="en-US" dirty="0" smtClean="0"/>
              <a:t> to fly solo across the Atlantic Ocean</a:t>
            </a:r>
            <a:endParaRPr lang="en-US" dirty="0"/>
          </a:p>
        </p:txBody>
      </p:sp>
    </p:spTree>
    <p:extLst>
      <p:ext uri="{BB962C8B-B14F-4D97-AF65-F5344CB8AC3E}">
        <p14:creationId xmlns:p14="http://schemas.microsoft.com/office/powerpoint/2010/main" val="411438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Fun, Fun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Heroes of the Jazz Age:</a:t>
            </a:r>
          </a:p>
          <a:p>
            <a:pPr lvl="1"/>
            <a:r>
              <a:rPr lang="en-US" dirty="0" smtClean="0">
                <a:solidFill>
                  <a:srgbClr val="FF0000"/>
                </a:solidFill>
              </a:rPr>
              <a:t>Duke Ellington &amp; Louis Armstrong- </a:t>
            </a:r>
            <a:r>
              <a:rPr lang="en-US" dirty="0" smtClean="0"/>
              <a:t>jazz musicians</a:t>
            </a:r>
          </a:p>
          <a:p>
            <a:pPr lvl="1"/>
            <a:r>
              <a:rPr lang="en-US" dirty="0" smtClean="0">
                <a:solidFill>
                  <a:srgbClr val="FF0000"/>
                </a:solidFill>
              </a:rPr>
              <a:t>Jim Thorpe- </a:t>
            </a:r>
            <a:r>
              <a:rPr lang="en-US" dirty="0" smtClean="0"/>
              <a:t>Am. Indian who won gold in Olympics &amp; played professional baseball &amp; football</a:t>
            </a:r>
          </a:p>
          <a:p>
            <a:pPr lvl="1"/>
            <a:r>
              <a:rPr lang="en-US" dirty="0" smtClean="0">
                <a:solidFill>
                  <a:srgbClr val="FF0000"/>
                </a:solidFill>
              </a:rPr>
              <a:t>Red Grange- </a:t>
            </a:r>
            <a:r>
              <a:rPr lang="en-US" dirty="0" smtClean="0"/>
              <a:t>professional fb, 12 </a:t>
            </a:r>
            <a:r>
              <a:rPr lang="en-US" dirty="0" err="1" smtClean="0"/>
              <a:t>mins</a:t>
            </a:r>
            <a:r>
              <a:rPr lang="en-US" dirty="0" smtClean="0"/>
              <a:t>; scored 4 TDs and ran 263 </a:t>
            </a:r>
            <a:r>
              <a:rPr lang="en-US" dirty="0" err="1" smtClean="0"/>
              <a:t>yds</a:t>
            </a:r>
            <a:endParaRPr lang="en-US" dirty="0" smtClean="0"/>
          </a:p>
          <a:p>
            <a:pPr lvl="1"/>
            <a:r>
              <a:rPr lang="en-US" dirty="0" smtClean="0">
                <a:solidFill>
                  <a:srgbClr val="FF0000"/>
                </a:solidFill>
              </a:rPr>
              <a:t>Gertrude Ederle- </a:t>
            </a:r>
            <a:r>
              <a:rPr lang="en-US" dirty="0" smtClean="0"/>
              <a:t>swam the 31 mile wide English Channel</a:t>
            </a:r>
          </a:p>
          <a:p>
            <a:pPr lvl="1"/>
            <a:r>
              <a:rPr lang="en-US" dirty="0" smtClean="0">
                <a:solidFill>
                  <a:srgbClr val="FF0000"/>
                </a:solidFill>
              </a:rPr>
              <a:t>Walt Disney- </a:t>
            </a:r>
            <a:r>
              <a:rPr lang="en-US" dirty="0" smtClean="0"/>
              <a:t>1928 Mickey Mouse debuted in Steamboat Willie</a:t>
            </a:r>
          </a:p>
          <a:p>
            <a:pPr lvl="1"/>
            <a:r>
              <a:rPr lang="en-US" dirty="0" smtClean="0">
                <a:solidFill>
                  <a:srgbClr val="FF0000"/>
                </a:solidFill>
              </a:rPr>
              <a:t>Paul Robeson- </a:t>
            </a:r>
            <a:r>
              <a:rPr lang="en-US" dirty="0" smtClean="0"/>
              <a:t>Broadway actor who stared in Othello &amp; Showboat</a:t>
            </a:r>
          </a:p>
          <a:p>
            <a:pPr lvl="1"/>
            <a:r>
              <a:rPr lang="en-US" dirty="0" smtClean="0">
                <a:solidFill>
                  <a:srgbClr val="FF0000"/>
                </a:solidFill>
              </a:rPr>
              <a:t>F. Scott Fitzgerald-  </a:t>
            </a:r>
            <a:r>
              <a:rPr lang="en-US" dirty="0" smtClean="0"/>
              <a:t>wrote </a:t>
            </a:r>
            <a:r>
              <a:rPr lang="en-US" i="1" dirty="0" smtClean="0"/>
              <a:t>The Great Gatsby</a:t>
            </a:r>
          </a:p>
          <a:p>
            <a:pPr lvl="1"/>
            <a:r>
              <a:rPr lang="en-US" dirty="0" smtClean="0">
                <a:solidFill>
                  <a:srgbClr val="FF0000"/>
                </a:solidFill>
              </a:rPr>
              <a:t>T.S. Elliot-  </a:t>
            </a:r>
            <a:r>
              <a:rPr lang="en-US" dirty="0" smtClean="0"/>
              <a:t>wrote </a:t>
            </a:r>
            <a:r>
              <a:rPr lang="en-US" i="1" dirty="0" smtClean="0"/>
              <a:t>The Wasteland</a:t>
            </a:r>
          </a:p>
          <a:p>
            <a:pPr lvl="1"/>
            <a:r>
              <a:rPr lang="en-US" dirty="0" smtClean="0">
                <a:solidFill>
                  <a:srgbClr val="FF0000"/>
                </a:solidFill>
              </a:rPr>
              <a:t>Langston Hughes- </a:t>
            </a:r>
            <a:r>
              <a:rPr lang="en-US" dirty="0" smtClean="0"/>
              <a:t>poet, wrote </a:t>
            </a:r>
            <a:r>
              <a:rPr lang="en-US" i="1" dirty="0" smtClean="0"/>
              <a:t>The Dream Deferred</a:t>
            </a:r>
            <a:endParaRPr lang="en-US" i="1" dirty="0"/>
          </a:p>
        </p:txBody>
      </p:sp>
    </p:spTree>
    <p:extLst>
      <p:ext uri="{BB962C8B-B14F-4D97-AF65-F5344CB8AC3E}">
        <p14:creationId xmlns:p14="http://schemas.microsoft.com/office/powerpoint/2010/main" val="339930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Prohibition</a:t>
            </a:r>
            <a:endParaRPr lang="en-US" dirty="0"/>
          </a:p>
        </p:txBody>
      </p:sp>
      <p:sp>
        <p:nvSpPr>
          <p:cNvPr id="3" name="Content Placeholder 2"/>
          <p:cNvSpPr>
            <a:spLocks noGrp="1"/>
          </p:cNvSpPr>
          <p:nvPr>
            <p:ph sz="quarter" idx="1"/>
          </p:nvPr>
        </p:nvSpPr>
        <p:spPr>
          <a:xfrm>
            <a:off x="457200" y="1219200"/>
            <a:ext cx="8229600" cy="5181600"/>
          </a:xfrm>
        </p:spPr>
        <p:txBody>
          <a:bodyPr>
            <a:normAutofit fontScale="92500" lnSpcReduction="10000"/>
          </a:bodyPr>
          <a:lstStyle/>
          <a:p>
            <a:r>
              <a:rPr lang="en-US" dirty="0" smtClean="0">
                <a:solidFill>
                  <a:srgbClr val="FF0000"/>
                </a:solidFill>
              </a:rPr>
              <a:t>18</a:t>
            </a:r>
            <a:r>
              <a:rPr lang="en-US" baseline="30000" dirty="0" smtClean="0">
                <a:solidFill>
                  <a:srgbClr val="FF0000"/>
                </a:solidFill>
              </a:rPr>
              <a:t>th</a:t>
            </a:r>
            <a:r>
              <a:rPr lang="en-US" dirty="0" smtClean="0">
                <a:solidFill>
                  <a:srgbClr val="FF0000"/>
                </a:solidFill>
              </a:rPr>
              <a:t> Amendment </a:t>
            </a:r>
            <a:r>
              <a:rPr lang="en-US" dirty="0" smtClean="0"/>
              <a:t>(1918)- prohibited the manufacture or sale of alcoholic beverages</a:t>
            </a:r>
          </a:p>
          <a:p>
            <a:r>
              <a:rPr lang="en-US" dirty="0" smtClean="0">
                <a:solidFill>
                  <a:srgbClr val="FF0000"/>
                </a:solidFill>
              </a:rPr>
              <a:t>Volstead Act of 1919- </a:t>
            </a:r>
            <a:r>
              <a:rPr lang="en-US" dirty="0" smtClean="0"/>
              <a:t>defined an alcoholic beverage as one with an alcoholic content greater than 0.5%</a:t>
            </a:r>
          </a:p>
          <a:p>
            <a:r>
              <a:rPr lang="en-US" dirty="0" smtClean="0">
                <a:solidFill>
                  <a:srgbClr val="FF0000"/>
                </a:solidFill>
              </a:rPr>
              <a:t>Speakeasy</a:t>
            </a:r>
            <a:r>
              <a:rPr lang="en-US" dirty="0" smtClean="0"/>
              <a:t>- secret places to drink or illegal bars.</a:t>
            </a:r>
          </a:p>
          <a:p>
            <a:r>
              <a:rPr lang="en-US" dirty="0" smtClean="0">
                <a:solidFill>
                  <a:srgbClr val="FF0000"/>
                </a:solidFill>
              </a:rPr>
              <a:t>Bootleggers</a:t>
            </a:r>
            <a:r>
              <a:rPr lang="en-US" dirty="0" smtClean="0"/>
              <a:t>- illegal producers &amp; distributors of alcohol</a:t>
            </a:r>
          </a:p>
          <a:p>
            <a:r>
              <a:rPr lang="en-US" dirty="0" smtClean="0">
                <a:solidFill>
                  <a:srgbClr val="FF0000"/>
                </a:solidFill>
              </a:rPr>
              <a:t>Gangsters</a:t>
            </a:r>
            <a:r>
              <a:rPr lang="en-US" dirty="0" smtClean="0"/>
              <a:t>- criminal leaders such as </a:t>
            </a:r>
            <a:r>
              <a:rPr lang="en-US" dirty="0" smtClean="0">
                <a:solidFill>
                  <a:srgbClr val="FF0000"/>
                </a:solidFill>
              </a:rPr>
              <a:t>Al Capone</a:t>
            </a:r>
          </a:p>
          <a:p>
            <a:pPr lvl="1"/>
            <a:r>
              <a:rPr lang="en-US" dirty="0" smtClean="0"/>
              <a:t>Seized control of illegal liquor sales</a:t>
            </a:r>
          </a:p>
          <a:p>
            <a:pPr lvl="1"/>
            <a:r>
              <a:rPr lang="en-US" dirty="0" smtClean="0"/>
              <a:t>Rival gangs fought over sales territory</a:t>
            </a:r>
          </a:p>
          <a:p>
            <a:pPr lvl="1"/>
            <a:r>
              <a:rPr lang="en-US" dirty="0" smtClean="0"/>
              <a:t>IRS estimated Capone’s wealth at $105M in 1927</a:t>
            </a:r>
          </a:p>
          <a:p>
            <a:pPr lvl="1"/>
            <a:r>
              <a:rPr lang="en-US" dirty="0" smtClean="0"/>
              <a:t>1931 Capone convicted of Tax Evasion and sent to prison</a:t>
            </a:r>
          </a:p>
          <a:p>
            <a:r>
              <a:rPr lang="en-US" dirty="0" smtClean="0"/>
              <a:t>Consumption of liquor often rose to the point where problems outweighed the benefits so 21</a:t>
            </a:r>
            <a:r>
              <a:rPr lang="en-US" baseline="30000" dirty="0" smtClean="0"/>
              <a:t>st</a:t>
            </a:r>
            <a:r>
              <a:rPr lang="en-US" dirty="0" smtClean="0"/>
              <a:t> Amendment ended Prohibition in 1933.</a:t>
            </a:r>
            <a:endParaRPr lang="en-US" dirty="0"/>
          </a:p>
        </p:txBody>
      </p:sp>
    </p:spTree>
    <p:extLst>
      <p:ext uri="{BB962C8B-B14F-4D97-AF65-F5344CB8AC3E}">
        <p14:creationId xmlns:p14="http://schemas.microsoft.com/office/powerpoint/2010/main" val="33125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2400"/>
            <a:ext cx="8472055" cy="990600"/>
          </a:xfrm>
        </p:spPr>
        <p:txBody>
          <a:bodyPr>
            <a:normAutofit fontScale="90000"/>
          </a:bodyPr>
          <a:lstStyle/>
          <a:p>
            <a:r>
              <a:rPr lang="en-US" dirty="0" smtClean="0"/>
              <a:t>Organized Fear = Hate, intolerance &amp; Conflict</a:t>
            </a:r>
            <a:endParaRPr lang="en-US" dirty="0"/>
          </a:p>
        </p:txBody>
      </p:sp>
      <p:sp>
        <p:nvSpPr>
          <p:cNvPr id="3" name="Content Placeholder 2"/>
          <p:cNvSpPr>
            <a:spLocks noGrp="1"/>
          </p:cNvSpPr>
          <p:nvPr>
            <p:ph sz="quarter" idx="1"/>
          </p:nvPr>
        </p:nvSpPr>
        <p:spPr>
          <a:xfrm>
            <a:off x="228600" y="1219200"/>
            <a:ext cx="8686800" cy="5257800"/>
          </a:xfrm>
        </p:spPr>
        <p:txBody>
          <a:bodyPr>
            <a:normAutofit fontScale="92500"/>
          </a:bodyPr>
          <a:lstStyle/>
          <a:p>
            <a:r>
              <a:rPr lang="en-US" dirty="0" smtClean="0">
                <a:solidFill>
                  <a:srgbClr val="FF0000"/>
                </a:solidFill>
              </a:rPr>
              <a:t>Isolationism</a:t>
            </a:r>
            <a:r>
              <a:rPr lang="en-US" dirty="0" smtClean="0"/>
              <a:t> created a fear of anything that was outside of the US.</a:t>
            </a:r>
          </a:p>
          <a:p>
            <a:r>
              <a:rPr lang="en-US" dirty="0" smtClean="0">
                <a:solidFill>
                  <a:srgbClr val="FF0000"/>
                </a:solidFill>
              </a:rPr>
              <a:t>Antiradicalism</a:t>
            </a:r>
            <a:r>
              <a:rPr lang="en-US" dirty="0" smtClean="0"/>
              <a:t>- fear of radicals (people who wanted to make BIG changes quickly.)</a:t>
            </a:r>
          </a:p>
          <a:p>
            <a:pPr lvl="1"/>
            <a:r>
              <a:rPr lang="en-US" dirty="0" smtClean="0"/>
              <a:t>Many believed that radicals threatened the American way of life</a:t>
            </a:r>
          </a:p>
          <a:p>
            <a:pPr lvl="1"/>
            <a:r>
              <a:rPr lang="en-US" dirty="0" smtClean="0"/>
              <a:t>Radicals included labor organizers, women’s leaders, black leaders, anyone who opposed the way things had be done. </a:t>
            </a:r>
          </a:p>
          <a:p>
            <a:r>
              <a:rPr lang="en-US" dirty="0" smtClean="0">
                <a:solidFill>
                  <a:srgbClr val="FF0000"/>
                </a:solidFill>
              </a:rPr>
              <a:t>Red Scare- </a:t>
            </a:r>
            <a:r>
              <a:rPr lang="en-US" dirty="0" smtClean="0"/>
              <a:t>The Bolshevik (or October) Revolution in 1917 brought Communism to Russia</a:t>
            </a:r>
          </a:p>
          <a:p>
            <a:pPr lvl="1"/>
            <a:r>
              <a:rPr lang="en-US" dirty="0" smtClean="0"/>
              <a:t>It was supposed to spread throughout the world under the slogan “Workers of the World Unite”</a:t>
            </a:r>
          </a:p>
          <a:p>
            <a:pPr lvl="1"/>
            <a:r>
              <a:rPr lang="en-US" dirty="0" smtClean="0"/>
              <a:t>16 homemade bombs were found wrapped up and addressed to prominent members of commerce &amp; gov’t (Morgan, Rockefeller, Sup. Ct. Judge Holmes).  Many thought this was part of the Bolshevik Conspiracy</a:t>
            </a:r>
            <a:endParaRPr lang="en-US" dirty="0"/>
          </a:p>
        </p:txBody>
      </p:sp>
    </p:spTree>
    <p:extLst>
      <p:ext uri="{BB962C8B-B14F-4D97-AF65-F5344CB8AC3E}">
        <p14:creationId xmlns:p14="http://schemas.microsoft.com/office/powerpoint/2010/main" val="60864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990600"/>
          </a:xfrm>
        </p:spPr>
        <p:txBody>
          <a:bodyPr>
            <a:normAutofit fontScale="90000"/>
          </a:bodyPr>
          <a:lstStyle/>
          <a:p>
            <a:r>
              <a:rPr lang="en-US" dirty="0"/>
              <a:t>Organized Fear = Hate, intolerance &amp; Conflict</a:t>
            </a:r>
          </a:p>
        </p:txBody>
      </p:sp>
      <p:sp>
        <p:nvSpPr>
          <p:cNvPr id="3" name="Content Placeholder 2"/>
          <p:cNvSpPr>
            <a:spLocks noGrp="1"/>
          </p:cNvSpPr>
          <p:nvPr>
            <p:ph sz="quarter" idx="1"/>
          </p:nvPr>
        </p:nvSpPr>
        <p:spPr>
          <a:xfrm>
            <a:off x="457200" y="1219200"/>
            <a:ext cx="8305800" cy="5181600"/>
          </a:xfrm>
        </p:spPr>
        <p:txBody>
          <a:bodyPr>
            <a:normAutofit/>
          </a:bodyPr>
          <a:lstStyle/>
          <a:p>
            <a:r>
              <a:rPr lang="en-US" dirty="0" smtClean="0"/>
              <a:t>Americans began to fear anyone who immigrated recently (especially if they were radical).</a:t>
            </a:r>
          </a:p>
          <a:p>
            <a:r>
              <a:rPr lang="en-US" dirty="0" smtClean="0">
                <a:solidFill>
                  <a:srgbClr val="FF0000"/>
                </a:solidFill>
              </a:rPr>
              <a:t>Palmer Raids</a:t>
            </a:r>
            <a:r>
              <a:rPr lang="en-US" dirty="0" smtClean="0"/>
              <a:t>: Attorney General Palmer ordered the Justice Dept. to raid meeting halls and homes of suspected Commies.</a:t>
            </a:r>
          </a:p>
          <a:p>
            <a:pPr lvl="1"/>
            <a:r>
              <a:rPr lang="en-US" dirty="0" smtClean="0"/>
              <a:t>6,000 people were arrested but never charged</a:t>
            </a:r>
          </a:p>
          <a:p>
            <a:pPr lvl="1"/>
            <a:r>
              <a:rPr lang="en-US" dirty="0" smtClean="0"/>
              <a:t>Eventually Palmer’s tactics began to offend even conservative Americans and support for the Red Scare dropped off.</a:t>
            </a:r>
          </a:p>
          <a:p>
            <a:r>
              <a:rPr lang="en-US" dirty="0" smtClean="0">
                <a:solidFill>
                  <a:srgbClr val="FF0000"/>
                </a:solidFill>
              </a:rPr>
              <a:t>Anarchists</a:t>
            </a:r>
            <a:r>
              <a:rPr lang="en-US" dirty="0" smtClean="0"/>
              <a:t>- those who wanted to overthrow anyone who was in power, usually through the use of violence.</a:t>
            </a:r>
          </a:p>
          <a:p>
            <a:pPr lvl="1"/>
            <a:r>
              <a:rPr lang="en-US" dirty="0" smtClean="0"/>
              <a:t>The </a:t>
            </a:r>
            <a:r>
              <a:rPr lang="en-US" dirty="0" smtClean="0">
                <a:solidFill>
                  <a:srgbClr val="FF0000"/>
                </a:solidFill>
              </a:rPr>
              <a:t>Immigrant Act </a:t>
            </a:r>
            <a:r>
              <a:rPr lang="en-US" dirty="0" smtClean="0"/>
              <a:t>allowed anarchist &amp; terrorists to be deported</a:t>
            </a:r>
          </a:p>
        </p:txBody>
      </p:sp>
    </p:spTree>
    <p:extLst>
      <p:ext uri="{BB962C8B-B14F-4D97-AF65-F5344CB8AC3E}">
        <p14:creationId xmlns:p14="http://schemas.microsoft.com/office/powerpoint/2010/main" val="7810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normAutofit fontScale="90000"/>
          </a:bodyPr>
          <a:lstStyle/>
          <a:p>
            <a:r>
              <a:rPr lang="en-US" dirty="0"/>
              <a:t>Organized Fear = Hate, intolerance &amp; Conflict</a:t>
            </a:r>
          </a:p>
        </p:txBody>
      </p:sp>
      <p:sp>
        <p:nvSpPr>
          <p:cNvPr id="3" name="Content Placeholder 2"/>
          <p:cNvSpPr>
            <a:spLocks noGrp="1"/>
          </p:cNvSpPr>
          <p:nvPr>
            <p:ph sz="quarter" idx="1"/>
          </p:nvPr>
        </p:nvSpPr>
        <p:spPr/>
        <p:txBody>
          <a:bodyPr/>
          <a:lstStyle/>
          <a:p>
            <a:r>
              <a:rPr lang="en-US" dirty="0" smtClean="0">
                <a:solidFill>
                  <a:srgbClr val="FF0000"/>
                </a:solidFill>
              </a:rPr>
              <a:t>Industrial Workers of the World </a:t>
            </a:r>
            <a:r>
              <a:rPr lang="en-US" dirty="0" smtClean="0"/>
              <a:t>(IWW or Wobblies) used in your face tactics attempting to achieve their goals of unionizing all workers and overthrowing capitalism</a:t>
            </a:r>
          </a:p>
          <a:p>
            <a:pPr lvl="1"/>
            <a:r>
              <a:rPr lang="en-US" dirty="0" smtClean="0"/>
              <a:t>Boycotts, strikes, &amp; sabotage were main methods of choice</a:t>
            </a:r>
          </a:p>
          <a:p>
            <a:r>
              <a:rPr lang="en-US" dirty="0" smtClean="0">
                <a:solidFill>
                  <a:srgbClr val="FF0000"/>
                </a:solidFill>
              </a:rPr>
              <a:t>Sacco &amp; Vanzetti- </a:t>
            </a:r>
            <a:r>
              <a:rPr lang="en-US" dirty="0" smtClean="0"/>
              <a:t>well-known Italian immigrants &amp; anarchist radicals</a:t>
            </a:r>
          </a:p>
          <a:p>
            <a:pPr lvl="1"/>
            <a:r>
              <a:rPr lang="en-US" dirty="0" smtClean="0"/>
              <a:t>A shoe factory robbery became violent when two guards were killed. </a:t>
            </a:r>
            <a:r>
              <a:rPr lang="en-US" dirty="0"/>
              <a:t> </a:t>
            </a:r>
            <a:r>
              <a:rPr lang="en-US" dirty="0" smtClean="0"/>
              <a:t>The only identification of the robbers was that they “looked Italian.”</a:t>
            </a:r>
          </a:p>
          <a:p>
            <a:pPr lvl="1"/>
            <a:endParaRPr lang="en-US" dirty="0"/>
          </a:p>
        </p:txBody>
      </p:sp>
    </p:spTree>
    <p:extLst>
      <p:ext uri="{BB962C8B-B14F-4D97-AF65-F5344CB8AC3E}">
        <p14:creationId xmlns:p14="http://schemas.microsoft.com/office/powerpoint/2010/main" val="11075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Black Activism</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solidFill>
                  <a:srgbClr val="FF0000"/>
                </a:solidFill>
              </a:rPr>
              <a:t>Marcus Garvey- </a:t>
            </a:r>
            <a:r>
              <a:rPr lang="en-US" dirty="0" smtClean="0"/>
              <a:t>Jamaican Immigrant</a:t>
            </a:r>
          </a:p>
          <a:p>
            <a:pPr lvl="1"/>
            <a:r>
              <a:rPr lang="en-US" dirty="0" smtClean="0"/>
              <a:t>Founded the Universal Negro Improvement Association</a:t>
            </a:r>
          </a:p>
          <a:p>
            <a:pPr lvl="1"/>
            <a:r>
              <a:rPr lang="en-US" dirty="0" smtClean="0"/>
              <a:t>Believed that African Americans had to look to their own culture as a source of dignity and pride</a:t>
            </a:r>
          </a:p>
          <a:p>
            <a:pPr lvl="1"/>
            <a:r>
              <a:rPr lang="en-US" dirty="0" smtClean="0"/>
              <a:t>Promote Black investment in business, restaurants, grocery stores &amp; manufacturing</a:t>
            </a:r>
          </a:p>
          <a:p>
            <a:pPr lvl="1"/>
            <a:r>
              <a:rPr lang="en-US" dirty="0" smtClean="0"/>
              <a:t>Started the “Black Star Line” steamship company to transport Am to visit Africa</a:t>
            </a:r>
          </a:p>
          <a:p>
            <a:pPr lvl="1"/>
            <a:r>
              <a:rPr lang="en-US" dirty="0" smtClean="0"/>
              <a:t>1923 Black Star went broke, Garvey was convicted of fraud, sent to prison, &amp; deported.</a:t>
            </a:r>
          </a:p>
          <a:p>
            <a:r>
              <a:rPr lang="en-US" dirty="0" smtClean="0">
                <a:solidFill>
                  <a:srgbClr val="FF0000"/>
                </a:solidFill>
              </a:rPr>
              <a:t>W.E.B Du Bois</a:t>
            </a:r>
          </a:p>
          <a:p>
            <a:pPr lvl="1"/>
            <a:r>
              <a:rPr lang="en-US" dirty="0" smtClean="0"/>
              <a:t>Formed the National Association for the Advancement of Colored People (NAACP)</a:t>
            </a:r>
            <a:endParaRPr lang="en-US" dirty="0"/>
          </a:p>
        </p:txBody>
      </p:sp>
    </p:spTree>
    <p:extLst>
      <p:ext uri="{BB962C8B-B14F-4D97-AF65-F5344CB8AC3E}">
        <p14:creationId xmlns:p14="http://schemas.microsoft.com/office/powerpoint/2010/main" val="289679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 Klux Klan</a:t>
            </a:r>
            <a:endParaRPr lang="en-US" dirty="0"/>
          </a:p>
        </p:txBody>
      </p:sp>
      <p:sp>
        <p:nvSpPr>
          <p:cNvPr id="3" name="Content Placeholder 2"/>
          <p:cNvSpPr>
            <a:spLocks noGrp="1"/>
          </p:cNvSpPr>
          <p:nvPr>
            <p:ph sz="quarter" idx="1"/>
          </p:nvPr>
        </p:nvSpPr>
        <p:spPr>
          <a:xfrm>
            <a:off x="304800" y="1219200"/>
            <a:ext cx="8382000" cy="5105400"/>
          </a:xfrm>
        </p:spPr>
        <p:txBody>
          <a:bodyPr>
            <a:normAutofit/>
          </a:bodyPr>
          <a:lstStyle/>
          <a:p>
            <a:r>
              <a:rPr lang="en-US" dirty="0" smtClean="0"/>
              <a:t>Resurgence of the KKK feeling threatened not only by Blacks but also Jews &amp; Catholics</a:t>
            </a:r>
          </a:p>
          <a:p>
            <a:pPr lvl="1"/>
            <a:r>
              <a:rPr lang="en-US" dirty="0" smtClean="0"/>
              <a:t>New KKK promoted “100% Americanized”</a:t>
            </a:r>
          </a:p>
          <a:p>
            <a:pPr lvl="1"/>
            <a:r>
              <a:rPr lang="en-US" dirty="0" smtClean="0"/>
              <a:t>Main targets:</a:t>
            </a:r>
          </a:p>
          <a:p>
            <a:pPr lvl="2"/>
            <a:r>
              <a:rPr lang="en-US" dirty="0" smtClean="0">
                <a:solidFill>
                  <a:srgbClr val="FF0000"/>
                </a:solidFill>
              </a:rPr>
              <a:t>Roman Catholics</a:t>
            </a:r>
            <a:r>
              <a:rPr lang="en-US" dirty="0" smtClean="0"/>
              <a:t>. The pope was called a “political autocrat” intent on taking over the world. The Klan insisted that it was impossible for anyone to be a good American citizen &amp; a good Roman Catholic at the same time.</a:t>
            </a:r>
          </a:p>
          <a:p>
            <a:pPr lvl="2"/>
            <a:r>
              <a:rPr lang="en-US" dirty="0" smtClean="0">
                <a:solidFill>
                  <a:srgbClr val="FF0000"/>
                </a:solidFill>
              </a:rPr>
              <a:t>Jews</a:t>
            </a:r>
            <a:r>
              <a:rPr lang="en-US" dirty="0" smtClean="0"/>
              <a:t> were denounced as internationalists who could never form deep attachments to America which came naturally to Protestant, Anglo-Saxon Americans</a:t>
            </a:r>
          </a:p>
          <a:p>
            <a:pPr lvl="2"/>
            <a:r>
              <a:rPr lang="en-US" dirty="0" smtClean="0">
                <a:solidFill>
                  <a:srgbClr val="FF0000"/>
                </a:solidFill>
              </a:rPr>
              <a:t>African-Americans</a:t>
            </a:r>
            <a:r>
              <a:rPr lang="en-US" dirty="0" smtClean="0"/>
              <a:t>. Like its predecessor, this new KKK was also militantly anti-black, according to Hiram Wesley Evans an “Imperial Wizard”</a:t>
            </a:r>
            <a:endParaRPr lang="en-US" dirty="0"/>
          </a:p>
        </p:txBody>
      </p:sp>
    </p:spTree>
    <p:extLst>
      <p:ext uri="{BB962C8B-B14F-4D97-AF65-F5344CB8AC3E}">
        <p14:creationId xmlns:p14="http://schemas.microsoft.com/office/powerpoint/2010/main" val="187675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 Klux Klan</a:t>
            </a:r>
            <a:endParaRPr lang="en-US" dirty="0"/>
          </a:p>
        </p:txBody>
      </p:sp>
      <p:sp>
        <p:nvSpPr>
          <p:cNvPr id="3" name="Content Placeholder 2"/>
          <p:cNvSpPr>
            <a:spLocks noGrp="1"/>
          </p:cNvSpPr>
          <p:nvPr>
            <p:ph sz="quarter" idx="1"/>
          </p:nvPr>
        </p:nvSpPr>
        <p:spPr/>
        <p:txBody>
          <a:bodyPr/>
          <a:lstStyle/>
          <a:p>
            <a:r>
              <a:rPr lang="en-US" dirty="0" smtClean="0">
                <a:solidFill>
                  <a:srgbClr val="FF0000"/>
                </a:solidFill>
              </a:rPr>
              <a:t>Rosewood Tragedy</a:t>
            </a:r>
            <a:r>
              <a:rPr lang="en-US" dirty="0" smtClean="0"/>
              <a:t>: small rural black community in Florida</a:t>
            </a:r>
          </a:p>
          <a:p>
            <a:pPr lvl="1"/>
            <a:r>
              <a:rPr lang="en-US" dirty="0" smtClean="0"/>
              <a:t>4 black men were arrested for the rape of a white woman</a:t>
            </a:r>
          </a:p>
          <a:p>
            <a:pPr lvl="1"/>
            <a:r>
              <a:rPr lang="en-US" dirty="0" smtClean="0"/>
              <a:t>5 blacks and 2 whites were lynched in neighboring Ocoee in a dispute over voting rights</a:t>
            </a:r>
          </a:p>
          <a:p>
            <a:pPr lvl="1"/>
            <a:r>
              <a:rPr lang="en-US" dirty="0" smtClean="0"/>
              <a:t>Vigilantes (KKKs) killed two of the men accused of the rape.</a:t>
            </a:r>
          </a:p>
          <a:p>
            <a:pPr lvl="1"/>
            <a:r>
              <a:rPr lang="en-US" dirty="0" smtClean="0"/>
              <a:t>Rosewood was burned to the ground and several more citizens are killed.</a:t>
            </a:r>
          </a:p>
          <a:p>
            <a:pPr lvl="1"/>
            <a:r>
              <a:rPr lang="en-US" dirty="0" smtClean="0"/>
              <a:t>A Grand Jury found insufficient evidence to convict anyone.</a:t>
            </a:r>
          </a:p>
          <a:p>
            <a:pPr lvl="1"/>
            <a:endParaRPr lang="en-US" dirty="0"/>
          </a:p>
        </p:txBody>
      </p:sp>
    </p:spTree>
    <p:extLst>
      <p:ext uri="{BB962C8B-B14F-4D97-AF65-F5344CB8AC3E}">
        <p14:creationId xmlns:p14="http://schemas.microsoft.com/office/powerpoint/2010/main" val="282845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Fundamentalism:</a:t>
            </a:r>
            <a:endParaRPr lang="en-US" dirty="0"/>
          </a:p>
        </p:txBody>
      </p:sp>
      <p:sp>
        <p:nvSpPr>
          <p:cNvPr id="3" name="Content Placeholder 2"/>
          <p:cNvSpPr>
            <a:spLocks noGrp="1"/>
          </p:cNvSpPr>
          <p:nvPr>
            <p:ph sz="quarter" idx="1"/>
          </p:nvPr>
        </p:nvSpPr>
        <p:spPr>
          <a:xfrm>
            <a:off x="381000" y="1219200"/>
            <a:ext cx="8305800" cy="5257800"/>
          </a:xfrm>
        </p:spPr>
        <p:txBody>
          <a:bodyPr>
            <a:normAutofit fontScale="92500" lnSpcReduction="20000"/>
          </a:bodyPr>
          <a:lstStyle/>
          <a:p>
            <a:r>
              <a:rPr lang="en-US" dirty="0" smtClean="0"/>
              <a:t>Because of fear, people wanted to return to strong Christian values and strict guidance of the Bible.  Even laws were changed to favor religious ideals. Fundamentalists tended to be Baptists, Methodists, or Presbyterian.</a:t>
            </a:r>
          </a:p>
          <a:p>
            <a:r>
              <a:rPr lang="en-US" dirty="0" smtClean="0">
                <a:solidFill>
                  <a:srgbClr val="FF0000"/>
                </a:solidFill>
              </a:rPr>
              <a:t>Scopes Monkey Trial:  </a:t>
            </a:r>
          </a:p>
          <a:p>
            <a:pPr lvl="1"/>
            <a:r>
              <a:rPr lang="en-US" dirty="0" smtClean="0">
                <a:solidFill>
                  <a:srgbClr val="FF0000"/>
                </a:solidFill>
              </a:rPr>
              <a:t>John Scopes </a:t>
            </a:r>
            <a:r>
              <a:rPr lang="en-US" dirty="0" smtClean="0"/>
              <a:t>was a high school Biology teacher in TN.  He was arrested for teaching Darwin’s theory of evolution to his students.  This was thought to be anti-biblical.</a:t>
            </a:r>
          </a:p>
          <a:p>
            <a:pPr lvl="1"/>
            <a:r>
              <a:rPr lang="en-US" dirty="0" smtClean="0"/>
              <a:t>World famous agnostic </a:t>
            </a:r>
            <a:r>
              <a:rPr lang="en-US" dirty="0" smtClean="0">
                <a:solidFill>
                  <a:srgbClr val="FF0000"/>
                </a:solidFill>
              </a:rPr>
              <a:t>Clarence Darrow </a:t>
            </a:r>
            <a:r>
              <a:rPr lang="en-US" dirty="0" smtClean="0"/>
              <a:t>defended Scopes.</a:t>
            </a:r>
          </a:p>
          <a:p>
            <a:pPr lvl="1"/>
            <a:r>
              <a:rPr lang="en-US" dirty="0" smtClean="0"/>
              <a:t>3 time Presidential candidate </a:t>
            </a:r>
            <a:r>
              <a:rPr lang="en-US" dirty="0" smtClean="0">
                <a:solidFill>
                  <a:srgbClr val="FF0000"/>
                </a:solidFill>
              </a:rPr>
              <a:t>William Jennings Bryan </a:t>
            </a:r>
            <a:r>
              <a:rPr lang="en-US" dirty="0" smtClean="0"/>
              <a:t>prosecuted Scopes.</a:t>
            </a:r>
          </a:p>
          <a:p>
            <a:pPr lvl="2"/>
            <a:r>
              <a:rPr lang="en-US" dirty="0" smtClean="0"/>
              <a:t>Darrow’s question was whether the state had the right to forbid the teaching of evolution.</a:t>
            </a:r>
          </a:p>
          <a:p>
            <a:pPr lvl="2"/>
            <a:r>
              <a:rPr lang="en-US" dirty="0" smtClean="0"/>
              <a:t>Bryan believed he was defending God.</a:t>
            </a:r>
          </a:p>
          <a:p>
            <a:pPr lvl="1"/>
            <a:r>
              <a:rPr lang="en-US" dirty="0" smtClean="0"/>
              <a:t>The ideas of </a:t>
            </a:r>
            <a:r>
              <a:rPr lang="en-US" dirty="0" smtClean="0">
                <a:solidFill>
                  <a:srgbClr val="FF0000"/>
                </a:solidFill>
              </a:rPr>
              <a:t>Fundamentalism</a:t>
            </a:r>
            <a:r>
              <a:rPr lang="en-US" dirty="0" smtClean="0"/>
              <a:t> were put on trial against the ideas of separation of church &amp; state.</a:t>
            </a:r>
          </a:p>
          <a:p>
            <a:pPr lvl="2"/>
            <a:r>
              <a:rPr lang="en-US" dirty="0" smtClean="0"/>
              <a:t>Scopes was found guilty &amp; sentenced to pay a $100 fine.</a:t>
            </a:r>
            <a:endParaRPr lang="en-US" dirty="0"/>
          </a:p>
        </p:txBody>
      </p:sp>
    </p:spTree>
    <p:extLst>
      <p:ext uri="{BB962C8B-B14F-4D97-AF65-F5344CB8AC3E}">
        <p14:creationId xmlns:p14="http://schemas.microsoft.com/office/powerpoint/2010/main" val="12808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Presidency &amp; Politics</a:t>
            </a:r>
            <a:endParaRPr lang="en-US" dirty="0"/>
          </a:p>
        </p:txBody>
      </p:sp>
      <p:sp>
        <p:nvSpPr>
          <p:cNvPr id="3" name="Content Placeholder 2"/>
          <p:cNvSpPr>
            <a:spLocks noGrp="1"/>
          </p:cNvSpPr>
          <p:nvPr>
            <p:ph sz="quarter" idx="1"/>
          </p:nvPr>
        </p:nvSpPr>
        <p:spPr>
          <a:xfrm>
            <a:off x="304800" y="1219200"/>
            <a:ext cx="8458200" cy="5334000"/>
          </a:xfrm>
        </p:spPr>
        <p:txBody>
          <a:bodyPr>
            <a:normAutofit/>
          </a:bodyPr>
          <a:lstStyle/>
          <a:p>
            <a:r>
              <a:rPr lang="en-US" dirty="0" smtClean="0"/>
              <a:t>Peace, Prosperity &amp; small gov’t</a:t>
            </a:r>
          </a:p>
          <a:p>
            <a:r>
              <a:rPr lang="en-US" dirty="0" smtClean="0"/>
              <a:t>Republicans &amp; </a:t>
            </a:r>
            <a:r>
              <a:rPr lang="en-US" dirty="0" smtClean="0">
                <a:solidFill>
                  <a:srgbClr val="FF0000"/>
                </a:solidFill>
              </a:rPr>
              <a:t>Laissez Faire </a:t>
            </a:r>
            <a:r>
              <a:rPr lang="en-US" dirty="0" smtClean="0"/>
              <a:t>rule the day.</a:t>
            </a:r>
          </a:p>
          <a:p>
            <a:r>
              <a:rPr lang="en-US" dirty="0" smtClean="0"/>
              <a:t>1920 the </a:t>
            </a:r>
            <a:r>
              <a:rPr lang="en-US" dirty="0" smtClean="0">
                <a:solidFill>
                  <a:srgbClr val="FF0000"/>
                </a:solidFill>
              </a:rPr>
              <a:t>19</a:t>
            </a:r>
            <a:r>
              <a:rPr lang="en-US" baseline="30000" dirty="0" smtClean="0">
                <a:solidFill>
                  <a:srgbClr val="FF0000"/>
                </a:solidFill>
              </a:rPr>
              <a:t>th</a:t>
            </a:r>
            <a:r>
              <a:rPr lang="en-US" dirty="0" smtClean="0"/>
              <a:t> </a:t>
            </a:r>
            <a:r>
              <a:rPr lang="en-US" dirty="0" smtClean="0">
                <a:solidFill>
                  <a:srgbClr val="FF0000"/>
                </a:solidFill>
              </a:rPr>
              <a:t>Amendment</a:t>
            </a:r>
            <a:r>
              <a:rPr lang="en-US" dirty="0" smtClean="0"/>
              <a:t> guaranteed women the right to vote.</a:t>
            </a:r>
          </a:p>
          <a:p>
            <a:pPr lvl="1"/>
            <a:r>
              <a:rPr lang="en-US" sz="1800" dirty="0" smtClean="0"/>
              <a:t>Women asked for </a:t>
            </a:r>
            <a:r>
              <a:rPr lang="en-US" sz="1800" dirty="0" smtClean="0">
                <a:solidFill>
                  <a:srgbClr val="FF0000"/>
                </a:solidFill>
              </a:rPr>
              <a:t>Equal Rights Amendment</a:t>
            </a:r>
          </a:p>
          <a:p>
            <a:pPr lvl="1"/>
            <a:r>
              <a:rPr lang="en-US" sz="1800" dirty="0" smtClean="0"/>
              <a:t>1923 </a:t>
            </a:r>
            <a:r>
              <a:rPr lang="en-US" sz="1800" dirty="0" smtClean="0">
                <a:solidFill>
                  <a:srgbClr val="FF0000"/>
                </a:solidFill>
              </a:rPr>
              <a:t>Alice Paul </a:t>
            </a:r>
            <a:r>
              <a:rPr lang="en-US" sz="1800" dirty="0" smtClean="0"/>
              <a:t>led the National Woman’s Party in a major reform campaign</a:t>
            </a:r>
          </a:p>
          <a:p>
            <a:pPr lvl="1"/>
            <a:r>
              <a:rPr lang="en-US" sz="1800" dirty="0" smtClean="0"/>
              <a:t>Women first helped elected Warren G. Harding</a:t>
            </a:r>
          </a:p>
          <a:p>
            <a:r>
              <a:rPr lang="en-US" dirty="0" smtClean="0">
                <a:solidFill>
                  <a:srgbClr val="FF0000"/>
                </a:solidFill>
              </a:rPr>
              <a:t>Warren G. Harding</a:t>
            </a:r>
            <a:r>
              <a:rPr lang="en-US" dirty="0" smtClean="0"/>
              <a:t>:</a:t>
            </a:r>
          </a:p>
          <a:p>
            <a:pPr lvl="1"/>
            <a:r>
              <a:rPr lang="en-US" sz="1800" dirty="0" smtClean="0"/>
              <a:t>Won election of 1920, 16 M vote to 9 M</a:t>
            </a:r>
          </a:p>
          <a:p>
            <a:pPr lvl="1"/>
            <a:r>
              <a:rPr lang="en-US" sz="1800" dirty="0" smtClean="0"/>
              <a:t>VP Calvin Coolidge</a:t>
            </a:r>
          </a:p>
          <a:p>
            <a:pPr lvl="1"/>
            <a:r>
              <a:rPr lang="en-US" sz="1800" dirty="0" smtClean="0"/>
              <a:t>Appointed a cabinet of the “best minds” of the Republican Party.  Cabinet cut spending by 1/3 &amp; Gov’t made money.</a:t>
            </a:r>
          </a:p>
          <a:p>
            <a:pPr lvl="1"/>
            <a:r>
              <a:rPr lang="en-US" sz="1800" dirty="0" smtClean="0">
                <a:solidFill>
                  <a:srgbClr val="FF0000"/>
                </a:solidFill>
              </a:rPr>
              <a:t>Revenue Act of 1921 </a:t>
            </a:r>
            <a:r>
              <a:rPr lang="en-US" sz="1800" dirty="0" smtClean="0"/>
              <a:t>cut business taxes</a:t>
            </a:r>
            <a:endParaRPr lang="en-US" sz="1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6991" y="152400"/>
            <a:ext cx="160560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69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Presidency &amp; Politics</a:t>
            </a:r>
            <a:endParaRPr lang="en-US" dirty="0"/>
          </a:p>
        </p:txBody>
      </p:sp>
      <p:sp>
        <p:nvSpPr>
          <p:cNvPr id="3" name="Content Placeholder 2"/>
          <p:cNvSpPr>
            <a:spLocks noGrp="1"/>
          </p:cNvSpPr>
          <p:nvPr>
            <p:ph sz="quarter" idx="1"/>
          </p:nvPr>
        </p:nvSpPr>
        <p:spPr>
          <a:xfrm>
            <a:off x="304800" y="1295400"/>
            <a:ext cx="8458200" cy="5181600"/>
          </a:xfrm>
        </p:spPr>
        <p:txBody>
          <a:bodyPr>
            <a:normAutofit lnSpcReduction="10000"/>
          </a:bodyPr>
          <a:lstStyle/>
          <a:p>
            <a:r>
              <a:rPr lang="en-US" dirty="0" smtClean="0">
                <a:solidFill>
                  <a:srgbClr val="FF0000"/>
                </a:solidFill>
              </a:rPr>
              <a:t>Scandal</a:t>
            </a:r>
            <a:r>
              <a:rPr lang="en-US" dirty="0" smtClean="0"/>
              <a:t>- an event that hurts the reputation or makes someone less believable &amp; trustworthy</a:t>
            </a:r>
          </a:p>
          <a:p>
            <a:r>
              <a:rPr lang="en-US" dirty="0" smtClean="0">
                <a:solidFill>
                  <a:srgbClr val="FF0000"/>
                </a:solidFill>
              </a:rPr>
              <a:t>Corruption</a:t>
            </a:r>
            <a:r>
              <a:rPr lang="en-US" dirty="0" smtClean="0"/>
              <a:t>- illegal activities by gov’t officials that causes them to lose the confidence of the people</a:t>
            </a:r>
          </a:p>
          <a:p>
            <a:r>
              <a:rPr lang="en-US" dirty="0" smtClean="0">
                <a:solidFill>
                  <a:srgbClr val="FF0000"/>
                </a:solidFill>
              </a:rPr>
              <a:t>Tea Pot Dome Scandal</a:t>
            </a:r>
            <a:r>
              <a:rPr lang="en-US" dirty="0" smtClean="0"/>
              <a:t>- Sec. of the Interior Albert Fall leased gov’t oil holdings to private companies at a low price in exchange for personal bribes.</a:t>
            </a:r>
          </a:p>
          <a:p>
            <a:r>
              <a:rPr lang="en-US" dirty="0" smtClean="0">
                <a:solidFill>
                  <a:srgbClr val="FF0000"/>
                </a:solidFill>
              </a:rPr>
              <a:t>Thomas Miller </a:t>
            </a:r>
            <a:r>
              <a:rPr lang="en-US" dirty="0" smtClean="0"/>
              <a:t>accepted $50,000 bribe from foreign interests to sell them WWI European land at a very cheap price.</a:t>
            </a:r>
          </a:p>
          <a:p>
            <a:r>
              <a:rPr lang="en-US" dirty="0" smtClean="0">
                <a:solidFill>
                  <a:srgbClr val="FF0000"/>
                </a:solidFill>
              </a:rPr>
              <a:t>Attorney General Harry M. Daugherty </a:t>
            </a:r>
            <a:r>
              <a:rPr lang="en-US" dirty="0" smtClean="0"/>
              <a:t>was being bribed by bootleggers to look the other way while Prohibition laws were broken.</a:t>
            </a:r>
          </a:p>
        </p:txBody>
      </p:sp>
    </p:spTree>
    <p:extLst>
      <p:ext uri="{BB962C8B-B14F-4D97-AF65-F5344CB8AC3E}">
        <p14:creationId xmlns:p14="http://schemas.microsoft.com/office/powerpoint/2010/main" val="396348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Presidency &amp; Politics</a:t>
            </a:r>
            <a:endParaRPr lang="en-US" dirty="0"/>
          </a:p>
        </p:txBody>
      </p:sp>
      <p:sp>
        <p:nvSpPr>
          <p:cNvPr id="3" name="Content Placeholder 2"/>
          <p:cNvSpPr>
            <a:spLocks noGrp="1"/>
          </p:cNvSpPr>
          <p:nvPr>
            <p:ph sz="quarter" idx="1"/>
          </p:nvPr>
        </p:nvSpPr>
        <p:spPr>
          <a:xfrm>
            <a:off x="609600" y="1447800"/>
            <a:ext cx="8077200" cy="4953000"/>
          </a:xfrm>
        </p:spPr>
        <p:txBody>
          <a:bodyPr/>
          <a:lstStyle/>
          <a:p>
            <a:r>
              <a:rPr lang="en-US" dirty="0" smtClean="0"/>
              <a:t>Harding dies in 1923.</a:t>
            </a:r>
          </a:p>
          <a:p>
            <a:r>
              <a:rPr lang="en-US" dirty="0" smtClean="0">
                <a:solidFill>
                  <a:srgbClr val="FF0000"/>
                </a:solidFill>
              </a:rPr>
              <a:t>Calvin Coolidge </a:t>
            </a:r>
            <a:r>
              <a:rPr lang="en-US" dirty="0" smtClean="0"/>
              <a:t>(Silent Cal) “the business of America is business”</a:t>
            </a:r>
          </a:p>
          <a:p>
            <a:pPr lvl="1"/>
            <a:r>
              <a:rPr lang="en-US" sz="1800" dirty="0" smtClean="0"/>
              <a:t>Clear out all Harding’s buddies</a:t>
            </a:r>
          </a:p>
          <a:p>
            <a:pPr lvl="1"/>
            <a:r>
              <a:rPr lang="en-US" sz="1800" dirty="0" smtClean="0"/>
              <a:t>Leave everything else alone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95600"/>
            <a:ext cx="209550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137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Business Boom</a:t>
            </a:r>
            <a:endParaRPr lang="en-US" dirty="0"/>
          </a:p>
        </p:txBody>
      </p:sp>
      <p:sp>
        <p:nvSpPr>
          <p:cNvPr id="3" name="Content Placeholder 2"/>
          <p:cNvSpPr>
            <a:spLocks noGrp="1"/>
          </p:cNvSpPr>
          <p:nvPr>
            <p:ph sz="quarter" idx="1"/>
          </p:nvPr>
        </p:nvSpPr>
        <p:spPr>
          <a:xfrm>
            <a:off x="304800" y="1219200"/>
            <a:ext cx="8382000" cy="5105400"/>
          </a:xfrm>
        </p:spPr>
        <p:txBody>
          <a:bodyPr/>
          <a:lstStyle/>
          <a:p>
            <a:r>
              <a:rPr lang="en-US" dirty="0" smtClean="0">
                <a:solidFill>
                  <a:srgbClr val="FF0000"/>
                </a:solidFill>
              </a:rPr>
              <a:t>5 main sources of Economic Boom</a:t>
            </a:r>
            <a:r>
              <a:rPr lang="en-US" dirty="0" smtClean="0"/>
              <a:t>:</a:t>
            </a:r>
          </a:p>
          <a:p>
            <a:pPr lvl="1"/>
            <a:r>
              <a:rPr lang="en-US" sz="1800" dirty="0" smtClean="0">
                <a:solidFill>
                  <a:srgbClr val="FF0000"/>
                </a:solidFill>
              </a:rPr>
              <a:t>Effect of WWI technology</a:t>
            </a:r>
            <a:r>
              <a:rPr lang="en-US" sz="1800" dirty="0" smtClean="0"/>
              <a:t>:</a:t>
            </a:r>
          </a:p>
          <a:p>
            <a:pPr lvl="2"/>
            <a:r>
              <a:rPr lang="en-US" sz="1800" dirty="0" smtClean="0"/>
              <a:t>During the war, a significant labor shortage, combined with the need for increased production, necessitated new, more efficient methods of production.</a:t>
            </a:r>
          </a:p>
          <a:p>
            <a:pPr lvl="1"/>
            <a:r>
              <a:rPr lang="en-US" sz="1800" dirty="0" smtClean="0">
                <a:solidFill>
                  <a:srgbClr val="FF0000"/>
                </a:solidFill>
              </a:rPr>
              <a:t>Scientific Management</a:t>
            </a:r>
            <a:r>
              <a:rPr lang="en-US" sz="1800" dirty="0" smtClean="0"/>
              <a:t>: “</a:t>
            </a:r>
            <a:r>
              <a:rPr lang="en-US" sz="1800" dirty="0" err="1" smtClean="0"/>
              <a:t>Taylorism</a:t>
            </a:r>
            <a:r>
              <a:rPr lang="en-US" sz="1800" dirty="0" smtClean="0"/>
              <a:t>”</a:t>
            </a:r>
          </a:p>
          <a:p>
            <a:pPr lvl="2"/>
            <a:r>
              <a:rPr lang="en-US" sz="1800" dirty="0" smtClean="0"/>
              <a:t>Frederick Taylor preached that businesses should focus on efficiency, speed, and elimination of unnecessary.</a:t>
            </a:r>
          </a:p>
          <a:p>
            <a:pPr lvl="1"/>
            <a:r>
              <a:rPr lang="en-US" sz="1800" dirty="0" smtClean="0">
                <a:solidFill>
                  <a:srgbClr val="FF0000"/>
                </a:solidFill>
              </a:rPr>
              <a:t>Rapid increase in worker productivity </a:t>
            </a:r>
          </a:p>
          <a:p>
            <a:pPr lvl="2"/>
            <a:r>
              <a:rPr lang="en-US" sz="1800" dirty="0" smtClean="0"/>
              <a:t>Workers earned higher wages &amp; became better consumers. </a:t>
            </a:r>
          </a:p>
          <a:p>
            <a:pPr lvl="2"/>
            <a:r>
              <a:rPr lang="en-US" sz="1800" dirty="0" smtClean="0"/>
              <a:t>Installment plans encouraged Americans to build debt in order to buy goods.</a:t>
            </a:r>
          </a:p>
          <a:p>
            <a:pPr lvl="1"/>
            <a:r>
              <a:rPr lang="en-US" sz="1800" dirty="0" smtClean="0">
                <a:solidFill>
                  <a:srgbClr val="FF0000"/>
                </a:solidFill>
              </a:rPr>
              <a:t>Psychology of consumption</a:t>
            </a:r>
          </a:p>
          <a:p>
            <a:pPr lvl="2"/>
            <a:r>
              <a:rPr lang="en-US" sz="1800" dirty="0" smtClean="0"/>
              <a:t>Conspicuous consumption became prevalent</a:t>
            </a:r>
            <a:r>
              <a:rPr lang="en-US" dirty="0" smtClean="0"/>
              <a:t>.  </a:t>
            </a:r>
            <a:endParaRPr lang="en-US" dirty="0"/>
          </a:p>
        </p:txBody>
      </p:sp>
    </p:spTree>
    <p:extLst>
      <p:ext uri="{BB962C8B-B14F-4D97-AF65-F5344CB8AC3E}">
        <p14:creationId xmlns:p14="http://schemas.microsoft.com/office/powerpoint/2010/main" val="150482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Business Boom</a:t>
            </a:r>
            <a:endParaRPr lang="en-US" dirty="0"/>
          </a:p>
        </p:txBody>
      </p:sp>
      <p:sp>
        <p:nvSpPr>
          <p:cNvPr id="3" name="Content Placeholder 2"/>
          <p:cNvSpPr>
            <a:spLocks noGrp="1"/>
          </p:cNvSpPr>
          <p:nvPr>
            <p:ph sz="quarter" idx="1"/>
          </p:nvPr>
        </p:nvSpPr>
        <p:spPr>
          <a:xfrm>
            <a:off x="304800" y="1295400"/>
            <a:ext cx="8610600" cy="5105400"/>
          </a:xfrm>
        </p:spPr>
        <p:txBody>
          <a:bodyPr>
            <a:normAutofit/>
          </a:bodyPr>
          <a:lstStyle/>
          <a:p>
            <a:r>
              <a:rPr lang="en-US" dirty="0" smtClean="0"/>
              <a:t>Examples of </a:t>
            </a:r>
            <a:r>
              <a:rPr lang="en-US" dirty="0" smtClean="0">
                <a:solidFill>
                  <a:srgbClr val="FF0000"/>
                </a:solidFill>
              </a:rPr>
              <a:t>Conspicuous Consumption</a:t>
            </a:r>
            <a:r>
              <a:rPr lang="en-US" dirty="0" smtClean="0"/>
              <a:t>:</a:t>
            </a:r>
          </a:p>
          <a:p>
            <a:pPr lvl="1"/>
            <a:r>
              <a:rPr lang="en-US" sz="1800" dirty="0" smtClean="0">
                <a:solidFill>
                  <a:srgbClr val="FF0000"/>
                </a:solidFill>
              </a:rPr>
              <a:t>Radio</a:t>
            </a:r>
          </a:p>
          <a:p>
            <a:pPr lvl="2"/>
            <a:r>
              <a:rPr lang="en-US" sz="1800" dirty="0" smtClean="0"/>
              <a:t>1</a:t>
            </a:r>
            <a:r>
              <a:rPr lang="en-US" sz="1800" baseline="30000" dirty="0" smtClean="0"/>
              <a:t>st</a:t>
            </a:r>
            <a:r>
              <a:rPr lang="en-US" sz="1800" dirty="0" smtClean="0"/>
              <a:t> commercial radio station in Pittsburgh in 1920s</a:t>
            </a:r>
          </a:p>
          <a:p>
            <a:pPr lvl="2"/>
            <a:r>
              <a:rPr lang="en-US" sz="1800" dirty="0" smtClean="0"/>
              <a:t>By 1922, 3 M America households had radios, and by 1929 purchase of receivers had increased by 2,500%, annual sales of $850 M</a:t>
            </a:r>
          </a:p>
          <a:p>
            <a:pPr lvl="1"/>
            <a:r>
              <a:rPr lang="en-US" sz="1800" dirty="0" smtClean="0">
                <a:solidFill>
                  <a:srgbClr val="FF0000"/>
                </a:solidFill>
              </a:rPr>
              <a:t>Motion Pictures</a:t>
            </a:r>
          </a:p>
          <a:p>
            <a:pPr lvl="2"/>
            <a:r>
              <a:rPr lang="en-US" sz="1800" dirty="0" smtClean="0"/>
              <a:t>Industry became one of the 10 largest industries in the US.  In 1922, theaters sold 40M tickets a week, by 1929 that number had grown to 100 M a week.</a:t>
            </a:r>
          </a:p>
          <a:p>
            <a:pPr lvl="1"/>
            <a:r>
              <a:rPr lang="en-US" sz="1800" dirty="0" smtClean="0">
                <a:solidFill>
                  <a:srgbClr val="FF0000"/>
                </a:solidFill>
              </a:rPr>
              <a:t>New Electric appliances</a:t>
            </a:r>
          </a:p>
          <a:p>
            <a:pPr lvl="2"/>
            <a:r>
              <a:rPr lang="en-US" sz="1800" dirty="0" smtClean="0"/>
              <a:t>vacuum cleaners, toasters, washing machines, refrigerators.</a:t>
            </a:r>
          </a:p>
          <a:p>
            <a:pPr lvl="2"/>
            <a:r>
              <a:rPr lang="en-US" sz="1800" dirty="0" smtClean="0"/>
              <a:t>Women became America’s greatest consumers</a:t>
            </a:r>
          </a:p>
          <a:p>
            <a:pPr lvl="1"/>
            <a:r>
              <a:rPr lang="en-US" sz="1800" dirty="0" smtClean="0">
                <a:solidFill>
                  <a:srgbClr val="FF0000"/>
                </a:solidFill>
              </a:rPr>
              <a:t>Automobile Industry</a:t>
            </a:r>
          </a:p>
          <a:p>
            <a:pPr lvl="2"/>
            <a:r>
              <a:rPr lang="en-US" sz="1800" dirty="0" smtClean="0"/>
              <a:t>Annual automobile production rose from 2 M in 1920s to 5.5M in 1929</a:t>
            </a:r>
          </a:p>
          <a:p>
            <a:pPr lvl="2"/>
            <a:r>
              <a:rPr lang="en-US" sz="1800" dirty="0" smtClean="0"/>
              <a:t>By late 20’s, there was one automobile for every 5 Americans</a:t>
            </a:r>
            <a:endParaRPr lang="en-US" sz="1800" dirty="0"/>
          </a:p>
        </p:txBody>
      </p:sp>
    </p:spTree>
    <p:extLst>
      <p:ext uri="{BB962C8B-B14F-4D97-AF65-F5344CB8AC3E}">
        <p14:creationId xmlns:p14="http://schemas.microsoft.com/office/powerpoint/2010/main" val="141144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Automobile Industry</a:t>
            </a:r>
            <a:endParaRPr lang="en-US" dirty="0"/>
          </a:p>
        </p:txBody>
      </p:sp>
      <p:sp>
        <p:nvSpPr>
          <p:cNvPr id="3" name="Content Placeholder 2"/>
          <p:cNvSpPr>
            <a:spLocks noGrp="1"/>
          </p:cNvSpPr>
          <p:nvPr>
            <p:ph sz="quarter" idx="1"/>
          </p:nvPr>
        </p:nvSpPr>
        <p:spPr>
          <a:xfrm>
            <a:off x="457200" y="1600200"/>
            <a:ext cx="8153400" cy="4724400"/>
          </a:xfrm>
        </p:spPr>
        <p:txBody>
          <a:bodyPr>
            <a:normAutofit/>
          </a:bodyPr>
          <a:lstStyle/>
          <a:p>
            <a:r>
              <a:rPr lang="en-US" dirty="0" smtClean="0"/>
              <a:t>1908 </a:t>
            </a:r>
            <a:r>
              <a:rPr lang="en-US" dirty="0" smtClean="0">
                <a:solidFill>
                  <a:srgbClr val="FF0000"/>
                </a:solidFill>
              </a:rPr>
              <a:t>Model T </a:t>
            </a:r>
            <a:r>
              <a:rPr lang="en-US" dirty="0" smtClean="0"/>
              <a:t>Ford was produced every 14 hours. By 1924 one was produced every 93 minutes.</a:t>
            </a:r>
          </a:p>
          <a:p>
            <a:r>
              <a:rPr lang="en-US" dirty="0" smtClean="0"/>
              <a:t>3 Major car companies: Ford, General Motors, Chrysler</a:t>
            </a:r>
          </a:p>
          <a:p>
            <a:r>
              <a:rPr lang="en-US" dirty="0" smtClean="0"/>
              <a:t>Economic Effects of the Automobile:</a:t>
            </a:r>
          </a:p>
          <a:p>
            <a:pPr lvl="1"/>
            <a:r>
              <a:rPr lang="en-US" sz="1800" dirty="0" smtClean="0">
                <a:solidFill>
                  <a:srgbClr val="FF0000"/>
                </a:solidFill>
              </a:rPr>
              <a:t>Promoted growth of other industries</a:t>
            </a:r>
            <a:r>
              <a:rPr lang="en-US" sz="1800" dirty="0" smtClean="0"/>
              <a:t>; petroleum, rubber, &amp; steel</a:t>
            </a:r>
          </a:p>
          <a:p>
            <a:pPr lvl="1"/>
            <a:r>
              <a:rPr lang="en-US" sz="1800" dirty="0" smtClean="0">
                <a:solidFill>
                  <a:srgbClr val="FF0000"/>
                </a:solidFill>
              </a:rPr>
              <a:t>National Highway System </a:t>
            </a:r>
            <a:r>
              <a:rPr lang="en-US" sz="1800" dirty="0" smtClean="0"/>
              <a:t>was created. Automobiles required better roads.  After WWI, federal funds became available for building highways and major industry was born.</a:t>
            </a:r>
          </a:p>
          <a:p>
            <a:pPr lvl="1"/>
            <a:r>
              <a:rPr lang="en-US" sz="1800" dirty="0" smtClean="0">
                <a:solidFill>
                  <a:srgbClr val="FF0000"/>
                </a:solidFill>
              </a:rPr>
              <a:t>Created new service facilities</a:t>
            </a:r>
            <a:r>
              <a:rPr lang="en-US" sz="1800" dirty="0" smtClean="0"/>
              <a:t>: filling stations, garages, roadside restaurants, motels (blend of motor &amp; hotel, along roadside)</a:t>
            </a:r>
          </a:p>
        </p:txBody>
      </p:sp>
    </p:spTree>
    <p:extLst>
      <p:ext uri="{BB962C8B-B14F-4D97-AF65-F5344CB8AC3E}">
        <p14:creationId xmlns:p14="http://schemas.microsoft.com/office/powerpoint/2010/main" val="282357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dirty="0" smtClean="0"/>
              <a:t>Social Effects of the Automobile</a:t>
            </a:r>
            <a:endParaRPr lang="en-US" dirty="0"/>
          </a:p>
        </p:txBody>
      </p:sp>
      <p:sp>
        <p:nvSpPr>
          <p:cNvPr id="3" name="Content Placeholder 2"/>
          <p:cNvSpPr>
            <a:spLocks noGrp="1"/>
          </p:cNvSpPr>
          <p:nvPr>
            <p:ph sz="quarter" idx="1"/>
          </p:nvPr>
        </p:nvSpPr>
        <p:spPr>
          <a:xfrm>
            <a:off x="457200" y="1905000"/>
            <a:ext cx="8229600" cy="4221163"/>
          </a:xfrm>
        </p:spPr>
        <p:txBody>
          <a:bodyPr>
            <a:normAutofit fontScale="92500" lnSpcReduction="20000"/>
          </a:bodyPr>
          <a:lstStyle/>
          <a:p>
            <a:r>
              <a:rPr lang="en-US" dirty="0" smtClean="0">
                <a:solidFill>
                  <a:srgbClr val="FF0000"/>
                </a:solidFill>
              </a:rPr>
              <a:t>Created a more mobile society:</a:t>
            </a:r>
          </a:p>
          <a:p>
            <a:pPr lvl="1"/>
            <a:r>
              <a:rPr lang="en-US" dirty="0" smtClean="0"/>
              <a:t>New traditions, “Sunday drive” with city folks going out to the country</a:t>
            </a:r>
          </a:p>
          <a:p>
            <a:pPr lvl="1"/>
            <a:r>
              <a:rPr lang="en-US" dirty="0" smtClean="0"/>
              <a:t>Rural Americans came into urban areas for shopping and entertainment</a:t>
            </a:r>
          </a:p>
          <a:p>
            <a:r>
              <a:rPr lang="en-US" dirty="0" smtClean="0">
                <a:solidFill>
                  <a:srgbClr val="FF0000"/>
                </a:solidFill>
              </a:rPr>
              <a:t>Broke down the stability of family life:</a:t>
            </a:r>
          </a:p>
          <a:p>
            <a:pPr lvl="1"/>
            <a:r>
              <a:rPr lang="en-US" dirty="0" smtClean="0"/>
              <a:t>Easier for individual family members to go their own way</a:t>
            </a:r>
          </a:p>
          <a:p>
            <a:r>
              <a:rPr lang="en-US" dirty="0" smtClean="0">
                <a:solidFill>
                  <a:srgbClr val="FF0000"/>
                </a:solidFill>
              </a:rPr>
              <a:t>Broke down traditional morality:</a:t>
            </a:r>
          </a:p>
          <a:p>
            <a:pPr lvl="1"/>
            <a:r>
              <a:rPr lang="en-US" dirty="0" smtClean="0"/>
              <a:t>Children could escape parental supervision, as cars became “bedroom on wheels”</a:t>
            </a:r>
          </a:p>
          <a:p>
            <a:r>
              <a:rPr lang="en-US" dirty="0" smtClean="0">
                <a:solidFill>
                  <a:srgbClr val="FF0000"/>
                </a:solidFill>
              </a:rPr>
              <a:t>Suburbs grew outside the cities:</a:t>
            </a:r>
          </a:p>
          <a:p>
            <a:pPr lvl="1"/>
            <a:r>
              <a:rPr lang="en-US" dirty="0" smtClean="0"/>
              <a:t>Businesses moved out of the cities</a:t>
            </a:r>
            <a:endParaRPr lang="en-US" dirty="0"/>
          </a:p>
        </p:txBody>
      </p:sp>
    </p:spTree>
    <p:extLst>
      <p:ext uri="{BB962C8B-B14F-4D97-AF65-F5344CB8AC3E}">
        <p14:creationId xmlns:p14="http://schemas.microsoft.com/office/powerpoint/2010/main" val="96288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Economic Boom</a:t>
            </a:r>
            <a:endParaRPr lang="en-US" dirty="0"/>
          </a:p>
        </p:txBody>
      </p:sp>
      <p:sp>
        <p:nvSpPr>
          <p:cNvPr id="3" name="Content Placeholder 2"/>
          <p:cNvSpPr>
            <a:spLocks noGrp="1"/>
          </p:cNvSpPr>
          <p:nvPr>
            <p:ph sz="quarter" idx="1"/>
          </p:nvPr>
        </p:nvSpPr>
        <p:spPr>
          <a:xfrm>
            <a:off x="304800" y="1295400"/>
            <a:ext cx="8458200" cy="5105400"/>
          </a:xfrm>
        </p:spPr>
        <p:txBody>
          <a:bodyPr>
            <a:normAutofit fontScale="92500" lnSpcReduction="10000"/>
          </a:bodyPr>
          <a:lstStyle/>
          <a:p>
            <a:r>
              <a:rPr lang="en-US" dirty="0" smtClean="0"/>
              <a:t>This was a period of rapidly growing prosperity.</a:t>
            </a:r>
          </a:p>
          <a:p>
            <a:r>
              <a:rPr lang="en-US" dirty="0" smtClean="0"/>
              <a:t>Production was no longer the problem, distribution was the problem.</a:t>
            </a:r>
          </a:p>
          <a:p>
            <a:pPr lvl="1"/>
            <a:r>
              <a:rPr lang="en-US" sz="1900" dirty="0" smtClean="0">
                <a:solidFill>
                  <a:srgbClr val="FF0000"/>
                </a:solidFill>
              </a:rPr>
              <a:t>Advertising grew</a:t>
            </a:r>
            <a:r>
              <a:rPr lang="en-US" sz="1900" dirty="0" smtClean="0"/>
              <a:t>: Albert </a:t>
            </a:r>
            <a:r>
              <a:rPr lang="en-US" sz="1900" dirty="0" err="1" smtClean="0"/>
              <a:t>Lasker</a:t>
            </a:r>
            <a:r>
              <a:rPr lang="en-US" sz="1900" dirty="0" smtClean="0"/>
              <a:t> made OJ the breakfast drink of America</a:t>
            </a:r>
          </a:p>
          <a:p>
            <a:r>
              <a:rPr lang="en-US" dirty="0" smtClean="0">
                <a:solidFill>
                  <a:srgbClr val="FF0000"/>
                </a:solidFill>
              </a:rPr>
              <a:t>Installment buying</a:t>
            </a:r>
            <a:r>
              <a:rPr lang="en-US" dirty="0" smtClean="0"/>
              <a:t>: buying something and paying for it in small payments.</a:t>
            </a:r>
          </a:p>
          <a:p>
            <a:r>
              <a:rPr lang="en-US" dirty="0" smtClean="0">
                <a:solidFill>
                  <a:srgbClr val="FF0000"/>
                </a:solidFill>
              </a:rPr>
              <a:t>Durable goods</a:t>
            </a:r>
            <a:r>
              <a:rPr lang="en-US" dirty="0" smtClean="0"/>
              <a:t>: things that you buy that will last for several years; ex: Radios, refrigerators, vacuum cleaners, cars, etc.</a:t>
            </a:r>
          </a:p>
          <a:p>
            <a:r>
              <a:rPr lang="en-US" dirty="0" smtClean="0">
                <a:solidFill>
                  <a:srgbClr val="FF0000"/>
                </a:solidFill>
              </a:rPr>
              <a:t>Stock Market Investment boom! </a:t>
            </a:r>
            <a:r>
              <a:rPr lang="en-US" dirty="0" smtClean="0"/>
              <a:t>Businesses were making a profit and everyone wanted to get rich quick.</a:t>
            </a:r>
          </a:p>
          <a:p>
            <a:pPr lvl="1"/>
            <a:r>
              <a:rPr lang="en-US" sz="1900" dirty="0" smtClean="0"/>
              <a:t>Manufacturing costs declined</a:t>
            </a:r>
          </a:p>
          <a:p>
            <a:pPr lvl="1"/>
            <a:r>
              <a:rPr lang="en-US" sz="1900" dirty="0" smtClean="0"/>
              <a:t>Everyone was buying stock</a:t>
            </a:r>
          </a:p>
          <a:p>
            <a:pPr lvl="1"/>
            <a:r>
              <a:rPr lang="en-US" sz="1900" dirty="0" smtClean="0"/>
              <a:t>Chain stores increased distribution</a:t>
            </a:r>
          </a:p>
          <a:p>
            <a:pPr lvl="1"/>
            <a:r>
              <a:rPr lang="en-US" sz="1900" dirty="0" smtClean="0"/>
              <a:t>Extension of credit gave the average American an opportunity to buy</a:t>
            </a:r>
            <a:endParaRPr lang="en-US" sz="1900" dirty="0"/>
          </a:p>
        </p:txBody>
      </p:sp>
    </p:spTree>
    <p:extLst>
      <p:ext uri="{BB962C8B-B14F-4D97-AF65-F5344CB8AC3E}">
        <p14:creationId xmlns:p14="http://schemas.microsoft.com/office/powerpoint/2010/main" val="6789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17326</TotalTime>
  <Words>1843</Words>
  <Application>Microsoft Office PowerPoint</Application>
  <PresentationFormat>On-screen Show (4:3)</PresentationFormat>
  <Paragraphs>162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Origin</vt:lpstr>
      <vt:lpstr>Unit #7:  Roaring Twenties</vt:lpstr>
      <vt:lpstr>Presidency &amp; Politics</vt:lpstr>
      <vt:lpstr>Presidency &amp; Politics</vt:lpstr>
      <vt:lpstr>Presidency &amp; Politics</vt:lpstr>
      <vt:lpstr>Business Boom</vt:lpstr>
      <vt:lpstr>Business Boom</vt:lpstr>
      <vt:lpstr>Automobile Industry</vt:lpstr>
      <vt:lpstr>Social Effects of the Automobile</vt:lpstr>
      <vt:lpstr>Economic Boom</vt:lpstr>
      <vt:lpstr>Fun, Fun, Fun</vt:lpstr>
      <vt:lpstr>Fun, Fun, Fun</vt:lpstr>
      <vt:lpstr>Prohibition</vt:lpstr>
      <vt:lpstr>Organized Fear = Hate, intolerance &amp; Conflict</vt:lpstr>
      <vt:lpstr>Organized Fear = Hate, intolerance &amp; Conflict</vt:lpstr>
      <vt:lpstr>Organized Fear = Hate, intolerance &amp; Conflict</vt:lpstr>
      <vt:lpstr>Urban Black Activism</vt:lpstr>
      <vt:lpstr>Ku Klux Klan</vt:lpstr>
      <vt:lpstr>Ku Klux Klan</vt:lpstr>
      <vt:lpstr>Fundamentalism: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Roaring Twenties</dc:title>
  <dc:creator>Amanda</dc:creator>
  <cp:lastModifiedBy>Amanda</cp:lastModifiedBy>
  <cp:revision>33</cp:revision>
  <cp:lastPrinted>2014-01-13T13:26:59Z</cp:lastPrinted>
  <dcterms:created xsi:type="dcterms:W3CDTF">2014-01-05T15:26:50Z</dcterms:created>
  <dcterms:modified xsi:type="dcterms:W3CDTF">2014-01-21T14:30:46Z</dcterms:modified>
</cp:coreProperties>
</file>