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5" r:id="rId13"/>
    <p:sldId id="269" r:id="rId14"/>
    <p:sldId id="266" r:id="rId1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0497-81E2-4F96-B4C9-EC7F9558CDF9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5D22-9204-4F8A-8C8F-51FA3A3C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9C2D002-6AD3-4B8A-9590-E1179BBE232B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2BDD0DB-8E49-425A-8443-E9E0844C5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2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9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6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5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0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9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0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8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6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5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8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D0DB-8E49-425A-8443-E9E0844C5E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2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5E974BC-AE12-4907-8029-EA9BBC948FA2}" type="datetimeFigureOut">
              <a:rPr lang="en-US" smtClean="0"/>
              <a:t>1/26/2016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EAC3B7-BCC7-46F0-A469-77005C54D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32" y="4324350"/>
            <a:ext cx="168726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696200" cy="4953000"/>
          </a:xfrm>
        </p:spPr>
        <p:txBody>
          <a:bodyPr/>
          <a:lstStyle/>
          <a:p>
            <a:r>
              <a:rPr lang="en-US" b="1" dirty="0" smtClean="0">
                <a:latin typeface="Broadway" panose="04040905080B02020502" pitchFamily="82" charset="0"/>
              </a:rPr>
              <a:t>Unit #</a:t>
            </a:r>
            <a:r>
              <a:rPr lang="en-US" b="1" dirty="0">
                <a:latin typeface="Broadway" panose="04040905080B02020502" pitchFamily="82" charset="0"/>
              </a:rPr>
              <a:t>6</a:t>
            </a:r>
            <a:r>
              <a:rPr lang="en-US" b="1" dirty="0" smtClean="0">
                <a:latin typeface="Broadway" panose="04040905080B02020502" pitchFamily="82" charset="0"/>
              </a:rPr>
              <a:t>: World War II</a:t>
            </a:r>
            <a:endParaRPr lang="en-US" b="1" dirty="0">
              <a:latin typeface="Broadway" panose="04040905080B02020502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591" y="228601"/>
            <a:ext cx="5300391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30898"/>
            <a:ext cx="2302803" cy="17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55728"/>
            <a:ext cx="2086659" cy="16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7391400" cy="914400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10199"/>
          </a:xfrm>
        </p:spPr>
        <p:txBody>
          <a:bodyPr>
            <a:normAutofit/>
          </a:bodyPr>
          <a:lstStyle/>
          <a:p>
            <a:r>
              <a:rPr lang="en-US" dirty="0" smtClean="0"/>
              <a:t>European Theater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German Strategy</a:t>
            </a:r>
          </a:p>
          <a:p>
            <a:pPr lvl="2"/>
            <a:r>
              <a:rPr lang="en-US" dirty="0" smtClean="0"/>
              <a:t>Blitzkrieg- Lightening War</a:t>
            </a:r>
          </a:p>
          <a:p>
            <a:pPr lvl="2"/>
            <a:r>
              <a:rPr lang="en-US" dirty="0" smtClean="0"/>
              <a:t>Battle of Britain- continued bombing of England</a:t>
            </a:r>
          </a:p>
          <a:p>
            <a:pPr lvl="2"/>
            <a:r>
              <a:rPr lang="en-US" dirty="0" smtClean="0"/>
              <a:t>Attack Soviet Union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American Response in Europe</a:t>
            </a:r>
          </a:p>
          <a:p>
            <a:pPr lvl="2"/>
            <a:r>
              <a:rPr lang="en-US" dirty="0" smtClean="0"/>
              <a:t>Forces led by Supreme Commander in Europe Dwight David Eisenhower, General George Patton &amp; Omar Patton were  important.</a:t>
            </a:r>
          </a:p>
          <a:p>
            <a:pPr lvl="2"/>
            <a:r>
              <a:rPr lang="en-US" dirty="0" smtClean="0"/>
              <a:t>Landings in North Africa</a:t>
            </a:r>
          </a:p>
          <a:p>
            <a:pPr lvl="2"/>
            <a:r>
              <a:rPr lang="en-US" dirty="0" smtClean="0"/>
              <a:t>Landings in Italy</a:t>
            </a:r>
          </a:p>
          <a:p>
            <a:pPr lvl="2"/>
            <a:r>
              <a:rPr lang="en-US" dirty="0" smtClean="0"/>
              <a:t>Operation Overlord- D-Day: Opening up of a second front in Normandy, France.</a:t>
            </a:r>
          </a:p>
          <a:p>
            <a:pPr lvl="2"/>
            <a:r>
              <a:rPr lang="en-US" dirty="0" smtClean="0"/>
              <a:t>Turning points- Battle of the Bulge, Stalingrad</a:t>
            </a:r>
          </a:p>
          <a:p>
            <a:pPr lvl="2"/>
            <a:r>
              <a:rPr lang="en-US" dirty="0" smtClean="0"/>
              <a:t>V-E day and V-J day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dirty="0" smtClean="0"/>
              <a:t>The American strategies were successful because. . . </a:t>
            </a:r>
          </a:p>
          <a:p>
            <a:pPr lvl="2"/>
            <a:r>
              <a:rPr lang="en-US" dirty="0" smtClean="0"/>
              <a:t>Technology </a:t>
            </a:r>
          </a:p>
          <a:p>
            <a:pPr lvl="2"/>
            <a:r>
              <a:rPr lang="en-US" dirty="0" smtClean="0"/>
              <a:t>Industrial might</a:t>
            </a:r>
          </a:p>
          <a:p>
            <a:pPr lvl="2"/>
            <a:r>
              <a:rPr lang="en-US" dirty="0" smtClean="0"/>
              <a:t>Dropping of Atomic Bomb on Japan- Manhattan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7772400" cy="1066799"/>
          </a:xfrm>
        </p:spPr>
        <p:txBody>
          <a:bodyPr/>
          <a:lstStyle/>
          <a:p>
            <a:r>
              <a:rPr lang="en-US" dirty="0" smtClean="0"/>
              <a:t>Truman’s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724399"/>
          </a:xfrm>
        </p:spPr>
        <p:txBody>
          <a:bodyPr/>
          <a:lstStyle/>
          <a:p>
            <a:r>
              <a:rPr lang="en-US" sz="2200" dirty="0" smtClean="0"/>
              <a:t>Roosevelt died while in office and Truman takes over.</a:t>
            </a:r>
          </a:p>
          <a:p>
            <a:r>
              <a:rPr lang="en-US" sz="2200" dirty="0" smtClean="0"/>
              <a:t>Atomic </a:t>
            </a:r>
            <a:r>
              <a:rPr lang="en-US" sz="2200" dirty="0"/>
              <a:t>Bomb dropped at Hiroshima &amp; Nagasaki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Germans trying to develop nuclear weapons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Manhattan Project was run by Dr. Robert Oppenheimer, a German Jew, who had fled the </a:t>
            </a:r>
            <a:r>
              <a:rPr lang="en-US" sz="2200" dirty="0" smtClean="0"/>
              <a:t>Nazis.</a:t>
            </a:r>
            <a:endParaRPr lang="en-US" sz="2200" dirty="0"/>
          </a:p>
          <a:p>
            <a:pPr marL="777240" lvl="1" indent="-457200">
              <a:buFont typeface="+mj-lt"/>
              <a:buAutoNum type="arabicPeriod"/>
            </a:pPr>
            <a:r>
              <a:rPr lang="en-US" sz="2200" dirty="0"/>
              <a:t>Truman decided to drop the atomic bomb because the army estimated that it would have cost between 500,000 to 1,000,000 soldiers lives to mount a successful full scale invasion of Japan.</a:t>
            </a:r>
          </a:p>
          <a:p>
            <a:r>
              <a:rPr lang="en-US" sz="2200" dirty="0"/>
              <a:t>Unconditional surrender of Japan.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001000" cy="914399"/>
          </a:xfrm>
        </p:spPr>
        <p:txBody>
          <a:bodyPr/>
          <a:lstStyle/>
          <a:p>
            <a:r>
              <a:rPr lang="en-US" dirty="0" smtClean="0"/>
              <a:t>The Plan for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410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Yalta Conference: Churchill, Roosevelt, Stalin meet </a:t>
            </a:r>
          </a:p>
          <a:p>
            <a:r>
              <a:rPr lang="en-US" sz="2400" dirty="0" smtClean="0"/>
              <a:t>United Nations set up to help prevent another world war.</a:t>
            </a:r>
          </a:p>
          <a:p>
            <a:r>
              <a:rPr lang="en-US" sz="2400" dirty="0" smtClean="0"/>
              <a:t>Plan for Europe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000" dirty="0" smtClean="0"/>
              <a:t>Germany was divided into 4 zones, Germany’s capital Berlin was divided.</a:t>
            </a:r>
          </a:p>
          <a:p>
            <a:pPr lvl="2"/>
            <a:r>
              <a:rPr lang="en-US" sz="2000" dirty="0" smtClean="0"/>
              <a:t>America, England, and France reunited their sectors into democratic West Germany.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39917" cy="48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7848600" cy="4632960"/>
          </a:xfrm>
        </p:spPr>
        <p:txBody>
          <a:bodyPr/>
          <a:lstStyle/>
          <a:p>
            <a:pPr marL="777240" lvl="1" indent="-457200">
              <a:buFont typeface="+mj-lt"/>
              <a:buAutoNum type="arabicPeriod" startAt="3"/>
            </a:pPr>
            <a:r>
              <a:rPr lang="en-US" sz="2400" dirty="0"/>
              <a:t>Stalin refused to reunited his section, creating communist dictatorship East Germany.</a:t>
            </a:r>
          </a:p>
          <a:p>
            <a:pPr marL="662940" lvl="1" indent="-342900">
              <a:buFont typeface="+mj-lt"/>
              <a:buAutoNum type="arabicPeriod" startAt="3"/>
            </a:pPr>
            <a:r>
              <a:rPr lang="en-US" sz="2400" dirty="0"/>
              <a:t>Marshall Plan </a:t>
            </a:r>
            <a:r>
              <a:rPr lang="en-US" sz="2400" dirty="0" smtClean="0"/>
              <a:t>announced.</a:t>
            </a:r>
          </a:p>
          <a:p>
            <a:pPr lvl="2"/>
            <a:r>
              <a:rPr lang="en-US" sz="2000" dirty="0" smtClean="0"/>
              <a:t>America </a:t>
            </a:r>
            <a:r>
              <a:rPr lang="en-US" sz="2000" dirty="0"/>
              <a:t>will rebuild Europe which prevents another depression &amp; war by rebuilding markets and turning enemy into ally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20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7467600" cy="990600"/>
          </a:xfrm>
        </p:spPr>
        <p:txBody>
          <a:bodyPr/>
          <a:lstStyle/>
          <a:p>
            <a:r>
              <a:rPr lang="en-US" dirty="0" smtClean="0"/>
              <a:t>Plan for after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599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Japan occupied by the US forces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General MacArthur personally oversees transition to a democratic government.</a:t>
            </a:r>
          </a:p>
          <a:p>
            <a:pPr lvl="1"/>
            <a:r>
              <a:rPr lang="en-US" sz="2000" dirty="0" smtClean="0"/>
              <a:t>Emperor Hirohito allowed  to remain as figure head</a:t>
            </a:r>
          </a:p>
          <a:p>
            <a:pPr lvl="1"/>
            <a:r>
              <a:rPr lang="en-US" sz="2000" dirty="0" smtClean="0"/>
              <a:t>Japan demilitarized</a:t>
            </a:r>
          </a:p>
          <a:p>
            <a:pPr lvl="1"/>
            <a:r>
              <a:rPr lang="en-US" sz="2000" dirty="0" smtClean="0"/>
              <a:t>America rebuilds Japan so that we can turn enemy into ally and build markets for our goods.</a:t>
            </a:r>
          </a:p>
          <a:p>
            <a:pPr marL="320040" lvl="1" indent="0">
              <a:buNone/>
            </a:pPr>
            <a:endParaRPr lang="en-US" sz="2000" dirty="0"/>
          </a:p>
          <a:p>
            <a:pPr marL="320040" lvl="1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Even the casual observer of history can see that America made dramatically different choices after WWII than WWI.  Instead of retreating into isolation, America helped rebuild a new world order that would promote peace and stability.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Cold War Begins!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153400" cy="990599"/>
          </a:xfrm>
        </p:spPr>
        <p:txBody>
          <a:bodyPr/>
          <a:lstStyle/>
          <a:p>
            <a:r>
              <a:rPr lang="en-US" dirty="0" smtClean="0"/>
              <a:t>Economic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 smtClean="0"/>
              <a:t>Many European nations urged the US to forgive the huge reparations they had accumulated during WWI.</a:t>
            </a:r>
          </a:p>
          <a:p>
            <a:pPr lvl="1"/>
            <a:r>
              <a:rPr lang="en-US" sz="2000" dirty="0" smtClean="0"/>
              <a:t>Germany paid some of its reparations ($33 million) but fell behind on payments</a:t>
            </a:r>
          </a:p>
          <a:p>
            <a:pPr lvl="1"/>
            <a:r>
              <a:rPr lang="en-US" sz="2000" dirty="0" smtClean="0"/>
              <a:t>American banks &amp; investors loaned millions to Germany to help keep it solvent</a:t>
            </a:r>
          </a:p>
          <a:p>
            <a:pPr lvl="1"/>
            <a:r>
              <a:rPr lang="en-US" sz="2000" dirty="0" smtClean="0"/>
              <a:t>Finally, Allies paid back only $2.6 billion out over $14 billion owed to the US. They defaulted on the rest.</a:t>
            </a:r>
          </a:p>
          <a:p>
            <a:r>
              <a:rPr lang="en-US" dirty="0" smtClean="0"/>
              <a:t>American economic influence expanded during WWI. By 1929, the US </a:t>
            </a:r>
          </a:p>
          <a:p>
            <a:pPr lvl="1"/>
            <a:r>
              <a:rPr lang="en-US" sz="2000" dirty="0" smtClean="0"/>
              <a:t>Produced half of the world’s industrial goods</a:t>
            </a:r>
          </a:p>
          <a:p>
            <a:pPr lvl="1"/>
            <a:r>
              <a:rPr lang="en-US" sz="2000" dirty="0" smtClean="0"/>
              <a:t>Led the world in exports ($5.4 billion)</a:t>
            </a:r>
          </a:p>
          <a:p>
            <a:pPr lvl="1"/>
            <a:r>
              <a:rPr lang="en-US" sz="2000" dirty="0" smtClean="0"/>
              <a:t>Private investment in overseas ventures increased 500%.</a:t>
            </a:r>
          </a:p>
          <a:p>
            <a:r>
              <a:rPr lang="en-US" dirty="0" smtClean="0"/>
              <a:t>Many Europeans saw American economic expansion as imperialism.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1"/>
            <a:ext cx="7696200" cy="1752599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Disarmament &amp; Peace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458200" cy="4648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Washington Naval Conference (1921) set a ratio of naval tonnage among the 5 leading naval nations in an attempt to limit armaments.</a:t>
            </a:r>
          </a:p>
          <a:p>
            <a:r>
              <a:rPr lang="en-US" sz="2800" dirty="0" smtClean="0"/>
              <a:t>Kellogg-Briand Pact (1928) 62 nations agreed to renounce war as a solution for international disputes.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87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7924800" cy="914399"/>
          </a:xfrm>
        </p:spPr>
        <p:txBody>
          <a:bodyPr/>
          <a:lstStyle/>
          <a:p>
            <a:r>
              <a:rPr lang="en-US" dirty="0" smtClean="0"/>
              <a:t>Rise of Totalitarianism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Hitler was invited to join the German government as chancellor in 1933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He became dictator (total &amp; absolute power)</a:t>
            </a:r>
          </a:p>
          <a:p>
            <a:pPr lvl="2"/>
            <a:r>
              <a:rPr lang="en-US" dirty="0" smtClean="0"/>
              <a:t>Based his principle on his book </a:t>
            </a:r>
            <a:r>
              <a:rPr lang="en-US" i="1" u="sng" dirty="0" smtClean="0"/>
              <a:t>Mein </a:t>
            </a:r>
            <a:r>
              <a:rPr lang="en-US" i="1" u="sng" dirty="0" err="1" smtClean="0"/>
              <a:t>Kampf</a:t>
            </a:r>
            <a:r>
              <a:rPr lang="en-US" i="1" u="sng" dirty="0" smtClean="0"/>
              <a:t>  </a:t>
            </a:r>
            <a:r>
              <a:rPr lang="en-US" dirty="0" smtClean="0"/>
              <a:t>(“My Struggle”)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He proclaimed the racial superiority of Aryans (“pure” Germans- blue-eyed</a:t>
            </a:r>
            <a:r>
              <a:rPr lang="en-US" sz="2000" dirty="0"/>
              <a:t>, blonde hair</a:t>
            </a:r>
            <a:r>
              <a:rPr lang="en-US" sz="2000" dirty="0" smtClean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He declared the need for lebensraum (living space)</a:t>
            </a:r>
          </a:p>
          <a:p>
            <a:pPr lvl="2"/>
            <a:r>
              <a:rPr lang="en-US" sz="2000" dirty="0" smtClean="0"/>
              <a:t>Rhineland (French controlled region) 1936</a:t>
            </a:r>
          </a:p>
          <a:p>
            <a:pPr lvl="2"/>
            <a:r>
              <a:rPr lang="en-US" sz="2000" dirty="0" smtClean="0"/>
              <a:t>Annexation of Austria 1938</a:t>
            </a:r>
          </a:p>
          <a:p>
            <a:pPr lvl="2"/>
            <a:r>
              <a:rPr lang="en-US" sz="2000" dirty="0" smtClean="0"/>
              <a:t>France &amp; Britain appeased (gave in to demands to shut him up)</a:t>
            </a:r>
            <a:r>
              <a:rPr lang="en-US" sz="2000" dirty="0"/>
              <a:t> </a:t>
            </a:r>
            <a:r>
              <a:rPr lang="en-US" sz="2000" dirty="0" smtClean="0"/>
              <a:t>Hitler at Munich in 1938 by agreeing not to oppose Germany’s seizure of German-speaking region of Czechoslovakia.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Anti-Semitism (anti-Jewish) reigned in Germany. </a:t>
            </a:r>
          </a:p>
          <a:p>
            <a:pPr lvl="2"/>
            <a:r>
              <a:rPr lang="en-US" dirty="0" smtClean="0"/>
              <a:t>Concentration camps- Jews, Gypsies, Jehovah’s Witness, Homosexuals, mentally ill, physically disabled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000" dirty="0" smtClean="0"/>
              <a:t>Germany’s military was rebuilt in defiance of the Treaty of Versailles.</a:t>
            </a:r>
          </a:p>
        </p:txBody>
      </p:sp>
    </p:spTree>
    <p:extLst>
      <p:ext uri="{BB962C8B-B14F-4D97-AF65-F5344CB8AC3E}">
        <p14:creationId xmlns:p14="http://schemas.microsoft.com/office/powerpoint/2010/main" val="15120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001000" cy="1066799"/>
          </a:xfrm>
        </p:spPr>
        <p:txBody>
          <a:bodyPr/>
          <a:lstStyle/>
          <a:p>
            <a:r>
              <a:rPr lang="en-US" dirty="0"/>
              <a:t>Rise of Totalitarianism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3339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Mussolini seized power in Italy as the leader of the Fascist Party in the 1920s &amp; began expanding military power in the 1930s.</a:t>
            </a:r>
          </a:p>
          <a:p>
            <a:pPr lvl="1"/>
            <a:r>
              <a:rPr lang="en-US" sz="2200" dirty="0" smtClean="0"/>
              <a:t>Fascism- nation and state more important then individual</a:t>
            </a:r>
          </a:p>
          <a:p>
            <a:pPr lvl="2"/>
            <a:r>
              <a:rPr lang="en-US" sz="2000" dirty="0" smtClean="0"/>
              <a:t>Unemployment &amp; inflation had middle &amp; upper classes to demand strong leadership.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400" dirty="0" smtClean="0"/>
              <a:t>Italy attacked in Ethiopia in 1935.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400" dirty="0" smtClean="0"/>
              <a:t>Italy then left the League of Nations.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400" dirty="0" smtClean="0"/>
              <a:t>Italy joined Germany in the Axis alliance.</a:t>
            </a:r>
          </a:p>
          <a:p>
            <a:r>
              <a:rPr lang="en-US" sz="2400" dirty="0" smtClean="0"/>
              <a:t>Japan, led by increasingly influential military factions, seized Manchuria in 1931 &amp; northern China in 1937.</a:t>
            </a:r>
          </a:p>
          <a:p>
            <a:pPr lvl="1"/>
            <a:r>
              <a:rPr lang="en-US" sz="2200" dirty="0" smtClean="0"/>
              <a:t>League of Nations tried to stop them so Japan just quit league.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27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0010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Growth of American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Many Americans in Congress &amp; the nation opposed any American involvement in international crisis.</a:t>
            </a:r>
          </a:p>
          <a:p>
            <a:r>
              <a:rPr lang="en-US" dirty="0" smtClean="0"/>
              <a:t>Neutrality Acts- outlawed sale of arms or loans to nations at war.</a:t>
            </a:r>
          </a:p>
          <a:p>
            <a:r>
              <a:rPr lang="en-US" dirty="0" smtClean="0"/>
              <a:t>After Hitler invaded Poland in 1939 &amp; Great Britain and France declared war, FDR declared that the US would remain neutral in action, but made it clear that he favored the Allied cause.</a:t>
            </a:r>
          </a:p>
          <a:p>
            <a:pPr lvl="1"/>
            <a:r>
              <a:rPr lang="en-US" sz="2000" dirty="0" smtClean="0"/>
              <a:t>Blitzkrieg- “lightning war”</a:t>
            </a:r>
            <a:endParaRPr lang="en-US" sz="2000" dirty="0"/>
          </a:p>
          <a:p>
            <a:pPr marL="662940" lvl="1" indent="-342900">
              <a:buFont typeface="+mj-lt"/>
              <a:buAutoNum type="arabicPeriod"/>
            </a:pPr>
            <a:r>
              <a:rPr lang="en-US" sz="2000" dirty="0" smtClean="0"/>
              <a:t>He asked for a relaxation of Neutrality Act restrictions to allow war material to be purchased by Allied forces on a cash-and-carry basis.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000" dirty="0" smtClean="0"/>
              <a:t>Old American ships were traded to the British in exchange for the right to build military bases on British territory.</a:t>
            </a:r>
          </a:p>
          <a:p>
            <a:r>
              <a:rPr lang="en-US" dirty="0" smtClean="0"/>
              <a:t>Neutrality was abandoned by the US in 1940 with lend-lease policies that gave FDR permission to give arms to the Allies.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001000" cy="838199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599"/>
          </a:xfrm>
        </p:spPr>
        <p:txBody>
          <a:bodyPr>
            <a:noAutofit/>
          </a:bodyPr>
          <a:lstStyle/>
          <a:p>
            <a:r>
              <a:rPr lang="en-US" dirty="0" smtClean="0"/>
              <a:t>The Home Front- term used to describe civilian support and participation in the war.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000" dirty="0" smtClean="0"/>
              <a:t>Women helped support the war effort</a:t>
            </a:r>
          </a:p>
          <a:p>
            <a:pPr lvl="2"/>
            <a:r>
              <a:rPr lang="en-US" sz="2000" dirty="0" smtClean="0"/>
              <a:t>Served in various production capacities like WOW (Women of the War)</a:t>
            </a:r>
          </a:p>
          <a:p>
            <a:pPr lvl="2"/>
            <a:r>
              <a:rPr lang="en-US" sz="2000" dirty="0" smtClean="0"/>
              <a:t>Volunteered for service: WAC (Women’s Army Corps), Waves, Spars.</a:t>
            </a:r>
          </a:p>
          <a:p>
            <a:pPr lvl="2"/>
            <a:r>
              <a:rPr lang="en-US" sz="2000" dirty="0" smtClean="0"/>
              <a:t>As a result after the war women working was more or less an accepted part of society.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000" dirty="0" smtClean="0"/>
              <a:t>The average civilian was able to support the war.</a:t>
            </a:r>
          </a:p>
          <a:p>
            <a:pPr lvl="2"/>
            <a:r>
              <a:rPr lang="en-US" sz="2000" dirty="0" smtClean="0"/>
              <a:t>Observe rationing. Products like silk &amp; gasoline were not readily available.</a:t>
            </a:r>
          </a:p>
          <a:p>
            <a:pPr lvl="2"/>
            <a:r>
              <a:rPr lang="en-US" sz="2000" dirty="0" smtClean="0"/>
              <a:t>Students and others collected scraps.</a:t>
            </a:r>
          </a:p>
          <a:p>
            <a:pPr lvl="2"/>
            <a:r>
              <a:rPr lang="en-US" sz="2000" dirty="0" smtClean="0"/>
              <a:t>New Technology- nylon as opposed to the silk used parachutes</a:t>
            </a:r>
          </a:p>
          <a:p>
            <a:pPr lvl="2"/>
            <a:r>
              <a:rPr lang="en-US" sz="2000" dirty="0" smtClean="0"/>
              <a:t>Massive gov’t and private investment to war industry.</a:t>
            </a:r>
          </a:p>
        </p:txBody>
      </p:sp>
    </p:spTree>
    <p:extLst>
      <p:ext uri="{BB962C8B-B14F-4D97-AF65-F5344CB8AC3E}">
        <p14:creationId xmlns:p14="http://schemas.microsoft.com/office/powerpoint/2010/main" val="19178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7772400" cy="1142999"/>
          </a:xfrm>
        </p:spPr>
        <p:txBody>
          <a:bodyPr/>
          <a:lstStyle/>
          <a:p>
            <a:r>
              <a:rPr lang="en-US" dirty="0" smtClean="0"/>
              <a:t>Allied vs.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Allied Powers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400" dirty="0" smtClean="0"/>
              <a:t>Great Britain (Chamberlain, then Churchill)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400" dirty="0" smtClean="0"/>
              <a:t>United States (Roosevelt)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400" dirty="0" smtClean="0"/>
              <a:t>And 24 other countries</a:t>
            </a:r>
          </a:p>
          <a:p>
            <a:pPr marL="662940" lvl="1" indent="-3429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/>
              <a:t>Axis Powers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400" dirty="0" smtClean="0"/>
              <a:t>Germany (Hitler)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400" dirty="0" smtClean="0"/>
              <a:t>Italy (Mussolini)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400" dirty="0" smtClean="0"/>
              <a:t>Japan (Hirohito)</a:t>
            </a:r>
          </a:p>
        </p:txBody>
      </p:sp>
    </p:spTree>
    <p:extLst>
      <p:ext uri="{BB962C8B-B14F-4D97-AF65-F5344CB8AC3E}">
        <p14:creationId xmlns:p14="http://schemas.microsoft.com/office/powerpoint/2010/main" val="33124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7391400" cy="762000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The Pacific Theater </a:t>
            </a:r>
          </a:p>
          <a:p>
            <a:pPr lvl="1"/>
            <a:r>
              <a:rPr lang="en-US" sz="2000" dirty="0" smtClean="0"/>
              <a:t>Japanese Strategy</a:t>
            </a:r>
          </a:p>
          <a:p>
            <a:pPr lvl="2"/>
            <a:r>
              <a:rPr lang="en-US" sz="2000" dirty="0"/>
              <a:t>Dec. 7, 1941- Japan attacked Pearl Harbor. “</a:t>
            </a:r>
            <a:r>
              <a:rPr lang="en-US" sz="2000" dirty="0" smtClean="0"/>
              <a:t>Day </a:t>
            </a:r>
            <a:r>
              <a:rPr lang="en-US" sz="2000" dirty="0"/>
              <a:t>which will live in infamy</a:t>
            </a:r>
            <a:r>
              <a:rPr lang="en-US" sz="2000" dirty="0" smtClean="0"/>
              <a:t>”</a:t>
            </a:r>
          </a:p>
          <a:p>
            <a:pPr lvl="2"/>
            <a:r>
              <a:rPr lang="en-US" sz="2000" dirty="0" smtClean="0"/>
              <a:t>Sudden swift attack, wanted the US to refuse to fight</a:t>
            </a:r>
          </a:p>
          <a:p>
            <a:pPr lvl="2"/>
            <a:r>
              <a:rPr lang="en-US" sz="2000" dirty="0" smtClean="0"/>
              <a:t>As the tide of the war turned they turned to Kamikaze Suicide attacks on ships.</a:t>
            </a:r>
          </a:p>
          <a:p>
            <a:pPr lvl="1"/>
            <a:r>
              <a:rPr lang="en-US" sz="2000" dirty="0" smtClean="0"/>
              <a:t>American Response</a:t>
            </a:r>
          </a:p>
          <a:p>
            <a:pPr lvl="2"/>
            <a:r>
              <a:rPr lang="en-US" sz="2000" dirty="0" smtClean="0"/>
              <a:t>General Douglas McArthur used the strategy of Island Hopping.</a:t>
            </a:r>
          </a:p>
          <a:p>
            <a:pPr lvl="2"/>
            <a:r>
              <a:rPr lang="en-US" sz="2000" dirty="0" smtClean="0"/>
              <a:t>Turning Point at Midway and Coral Sea</a:t>
            </a:r>
          </a:p>
          <a:p>
            <a:pPr lvl="2"/>
            <a:r>
              <a:rPr lang="en-US" sz="2000" dirty="0" smtClean="0"/>
              <a:t>Return to Philippine Islands at Guadal</a:t>
            </a:r>
            <a:r>
              <a:rPr lang="en-US" sz="2000" dirty="0"/>
              <a:t>c</a:t>
            </a:r>
            <a:r>
              <a:rPr lang="en-US" sz="2000" dirty="0" smtClean="0"/>
              <a:t>anal &amp; Bougainville</a:t>
            </a:r>
          </a:p>
          <a:p>
            <a:pPr lvl="2"/>
            <a:r>
              <a:rPr lang="en-US" sz="2000" dirty="0" smtClean="0"/>
              <a:t>Landing fields gained at Tarawa, Tinian, Iwo Jima</a:t>
            </a:r>
          </a:p>
          <a:p>
            <a:pPr lvl="2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164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42298</TotalTime>
  <Words>1179</Words>
  <Application>Microsoft Office PowerPoint</Application>
  <PresentationFormat>On-screen Show (4:3)</PresentationFormat>
  <Paragraphs>132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Unit #6: World War II</vt:lpstr>
      <vt:lpstr>Economic Pressures</vt:lpstr>
      <vt:lpstr>International Disarmament &amp; Peace Efforts</vt:lpstr>
      <vt:lpstr>Rise of Totalitarianism</vt:lpstr>
      <vt:lpstr>Rise of Totalitarianism</vt:lpstr>
      <vt:lpstr>Growth of American Neutrality</vt:lpstr>
      <vt:lpstr>World War II</vt:lpstr>
      <vt:lpstr>Allied vs. Axis</vt:lpstr>
      <vt:lpstr>World War II</vt:lpstr>
      <vt:lpstr>World War II</vt:lpstr>
      <vt:lpstr>Truman’s Decision</vt:lpstr>
      <vt:lpstr>The Plan for after the WAR</vt:lpstr>
      <vt:lpstr>PowerPoint Presentation</vt:lpstr>
      <vt:lpstr>Plan for after the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#10: World War II</dc:title>
  <dc:creator>Amanda</dc:creator>
  <cp:lastModifiedBy>Amanda Rains</cp:lastModifiedBy>
  <cp:revision>64</cp:revision>
  <cp:lastPrinted>2014-02-19T14:38:35Z</cp:lastPrinted>
  <dcterms:created xsi:type="dcterms:W3CDTF">2011-03-25T20:07:41Z</dcterms:created>
  <dcterms:modified xsi:type="dcterms:W3CDTF">2016-01-26T14:25:53Z</dcterms:modified>
</cp:coreProperties>
</file>